
<file path=[Content_Types].xml><?xml version="1.0" encoding="utf-8"?>
<Types xmlns="http://schemas.openxmlformats.org/package/2006/content-types">
  <Default Extension="png" ContentType="image/png"/>
  <Default Extension="mp3" ContentType="audio/unknown"/>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321" r:id="rId2"/>
    <p:sldId id="411" r:id="rId3"/>
    <p:sldId id="382" r:id="rId4"/>
    <p:sldId id="412" r:id="rId5"/>
    <p:sldId id="414" r:id="rId6"/>
    <p:sldId id="413" r:id="rId7"/>
    <p:sldId id="415" r:id="rId8"/>
    <p:sldId id="416" r:id="rId9"/>
    <p:sldId id="417" r:id="rId10"/>
    <p:sldId id="418" r:id="rId11"/>
    <p:sldId id="420" r:id="rId12"/>
    <p:sldId id="421" r:id="rId13"/>
    <p:sldId id="419" r:id="rId14"/>
    <p:sldId id="422" r:id="rId15"/>
    <p:sldId id="423" r:id="rId16"/>
    <p:sldId id="424" r:id="rId17"/>
    <p:sldId id="426" r:id="rId18"/>
    <p:sldId id="425" r:id="rId19"/>
    <p:sldId id="427" r:id="rId20"/>
    <p:sldId id="428" r:id="rId21"/>
    <p:sldId id="429" r:id="rId22"/>
    <p:sldId id="431" r:id="rId23"/>
    <p:sldId id="430" r:id="rId24"/>
    <p:sldId id="432" r:id="rId25"/>
    <p:sldId id="434" r:id="rId26"/>
    <p:sldId id="435" r:id="rId27"/>
    <p:sldId id="433" r:id="rId28"/>
    <p:sldId id="437" r:id="rId29"/>
    <p:sldId id="436" r:id="rId30"/>
    <p:sldId id="438" r:id="rId31"/>
    <p:sldId id="440" r:id="rId32"/>
    <p:sldId id="439" r:id="rId33"/>
    <p:sldId id="441" r:id="rId34"/>
    <p:sldId id="442" r:id="rId35"/>
    <p:sldId id="443" r:id="rId36"/>
    <p:sldId id="445" r:id="rId37"/>
    <p:sldId id="444" r:id="rId38"/>
    <p:sldId id="446" r:id="rId39"/>
    <p:sldId id="447" r:id="rId40"/>
    <p:sldId id="448" r:id="rId41"/>
    <p:sldId id="450" r:id="rId42"/>
    <p:sldId id="451" r:id="rId43"/>
    <p:sldId id="449" r:id="rId44"/>
    <p:sldId id="452" r:id="rId45"/>
    <p:sldId id="453" r:id="rId46"/>
    <p:sldId id="454" r:id="rId47"/>
    <p:sldId id="455" r:id="rId48"/>
    <p:sldId id="456" r:id="rId49"/>
    <p:sldId id="457" r:id="rId50"/>
    <p:sldId id="458" r:id="rId51"/>
    <p:sldId id="460" r:id="rId52"/>
    <p:sldId id="459" r:id="rId53"/>
    <p:sldId id="461" r:id="rId54"/>
    <p:sldId id="462" r:id="rId55"/>
    <p:sldId id="463" r:id="rId56"/>
    <p:sldId id="464" r:id="rId57"/>
    <p:sldId id="466" r:id="rId58"/>
    <p:sldId id="465" r:id="rId59"/>
    <p:sldId id="467" r:id="rId60"/>
    <p:sldId id="469" r:id="rId61"/>
    <p:sldId id="468" r:id="rId62"/>
    <p:sldId id="470" r:id="rId63"/>
    <p:sldId id="472" r:id="rId64"/>
    <p:sldId id="471" r:id="rId65"/>
    <p:sldId id="473" r:id="rId66"/>
    <p:sldId id="474" r:id="rId67"/>
    <p:sldId id="475" r:id="rId68"/>
    <p:sldId id="477" r:id="rId69"/>
    <p:sldId id="476" r:id="rId70"/>
    <p:sldId id="478" r:id="rId71"/>
    <p:sldId id="479" r:id="rId72"/>
    <p:sldId id="480" r:id="rId73"/>
    <p:sldId id="481" r:id="rId74"/>
    <p:sldId id="482" r:id="rId75"/>
    <p:sldId id="483" r:id="rId76"/>
    <p:sldId id="484" r:id="rId77"/>
    <p:sldId id="485" r:id="rId78"/>
    <p:sldId id="486" r:id="rId79"/>
    <p:sldId id="491" r:id="rId80"/>
    <p:sldId id="490" r:id="rId81"/>
    <p:sldId id="488" r:id="rId82"/>
    <p:sldId id="492" r:id="rId83"/>
    <p:sldId id="493" r:id="rId84"/>
    <p:sldId id="494" r:id="rId85"/>
    <p:sldId id="489" r:id="rId86"/>
    <p:sldId id="487" r:id="rId87"/>
    <p:sldId id="495" r:id="rId88"/>
    <p:sldId id="497" r:id="rId89"/>
    <p:sldId id="496" r:id="rId90"/>
    <p:sldId id="498" r:id="rId91"/>
    <p:sldId id="499" r:id="rId92"/>
    <p:sldId id="500" r:id="rId93"/>
  </p:sldIdLst>
  <p:sldSz cx="12192000" cy="6858000"/>
  <p:notesSz cx="6858000" cy="9144000"/>
  <p:custDataLst>
    <p:tags r:id="rId9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D0D0"/>
    <a:srgbClr val="224AAF"/>
    <a:srgbClr val="D8816A"/>
    <a:srgbClr val="FBF6F4"/>
    <a:srgbClr val="B5C9C7"/>
    <a:srgbClr val="1E315F"/>
    <a:srgbClr val="A1C5DA"/>
    <a:srgbClr val="A8828A"/>
    <a:srgbClr val="9F604C"/>
    <a:srgbClr val="EACA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196" autoAdjust="0"/>
  </p:normalViewPr>
  <p:slideViewPr>
    <p:cSldViewPr snapToGrid="0">
      <p:cViewPr>
        <p:scale>
          <a:sx n="90" d="100"/>
          <a:sy n="90" d="100"/>
        </p:scale>
        <p:origin x="-1314" y="-570"/>
      </p:cViewPr>
      <p:guideLst>
        <p:guide orient="horz" pos="2160"/>
        <p:guide pos="3840"/>
      </p:guideLst>
    </p:cSldViewPr>
  </p:slideViewPr>
  <p:outlineViewPr>
    <p:cViewPr>
      <p:scale>
        <a:sx n="33" d="100"/>
        <a:sy n="33" d="100"/>
      </p:scale>
      <p:origin x="0" y="903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gs" Target="tags/tag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28C2D0-6731-4BCC-A5F4-AE7B812F1F9B}" type="datetimeFigureOut">
              <a:rPr lang="zh-CN" altLang="en-US" smtClean="0"/>
              <a:t>2018-4-4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3A1EC7-69F3-4752-BC1B-FA5AEE4D79EC}" type="slidenum">
              <a:rPr lang="zh-CN" altLang="en-US" smtClean="0"/>
              <a:t>‹#›</a:t>
            </a:fld>
            <a:endParaRPr lang="zh-CN" altLang="en-US"/>
          </a:p>
        </p:txBody>
      </p:sp>
    </p:spTree>
    <p:extLst>
      <p:ext uri="{BB962C8B-B14F-4D97-AF65-F5344CB8AC3E}">
        <p14:creationId xmlns:p14="http://schemas.microsoft.com/office/powerpoint/2010/main" val="1608743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26</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28</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31</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36</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41</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42</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51</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57</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60</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63</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67</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68</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73</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79</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83</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84</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88</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3</a:t>
            </a:fld>
            <a:endParaRPr lang="zh-CN" altLang="en-US"/>
          </a:p>
        </p:txBody>
      </p:sp>
    </p:spTree>
    <p:extLst>
      <p:ext uri="{BB962C8B-B14F-4D97-AF65-F5344CB8AC3E}">
        <p14:creationId xmlns:p14="http://schemas.microsoft.com/office/powerpoint/2010/main" val="2644643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11</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12</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17</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22</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25</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21C01A3-2B17-42C2-B2AB-3BA4A4D963C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842E8ECF-3B43-46D6-AB7B-4207F2CB08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xmlns="" id="{B3B5F52A-E4D4-4CCF-895D-E399B4B7CB98}"/>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a16="http://schemas.microsoft.com/office/drawing/2014/main" xmlns="" id="{F7A66131-1239-4F15-B5D8-0A60D4DAC0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DEE63D02-E87B-4BC2-8838-04E5DFD82E0A}"/>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54131734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E33FFF4-8822-4EC6-91C5-592B4AF63C4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15A7ABDA-2BF9-4595-93BF-AC19BE026A4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CF61A383-289D-4AA6-8720-70381A93CE45}"/>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a16="http://schemas.microsoft.com/office/drawing/2014/main" xmlns="" id="{C64B99AB-E02F-4370-A46D-E746FB8434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90397FA9-1C31-49E8-8E4A-EB0365F81726}"/>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92861768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70B12B52-0449-4D17-9DF0-A2C9907EBA4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539CF671-0729-4308-82D8-6584F61BDECC}"/>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C0B1E13E-DB4C-422A-91E6-64376045E97D}"/>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a16="http://schemas.microsoft.com/office/drawing/2014/main" xmlns="" id="{A52250F8-8F16-4146-B9B6-C2D7EB9912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7B388A13-0C65-453D-AA2D-095246DDF507}"/>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5990233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3" name="日期占位符 2">
            <a:extLst>
              <a:ext uri="{FF2B5EF4-FFF2-40B4-BE49-F238E27FC236}">
                <a16:creationId xmlns="" xmlns:a16="http://schemas.microsoft.com/office/drawing/2014/main" id="{5B718DA3-CFD8-42DD-B818-ED96C11E012F}"/>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4" name="页脚占位符 3">
            <a:extLst>
              <a:ext uri="{FF2B5EF4-FFF2-40B4-BE49-F238E27FC236}">
                <a16:creationId xmlns="" xmlns:a16="http://schemas.microsoft.com/office/drawing/2014/main" id="{2DBC261C-2B79-4B70-90A5-CBB0FD8C194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 xmlns:a16="http://schemas.microsoft.com/office/drawing/2014/main" id="{C49D3B3D-8401-41AF-BB0A-EEA5621DCB53}"/>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
        <p:nvSpPr>
          <p:cNvPr id="6" name="TextBox 5"/>
          <p:cNvSpPr txBox="1"/>
          <p:nvPr userDrawn="1"/>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411332789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FCC1D15-A178-45C6-8CD6-049345CB769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7441EF2E-FB60-4E0A-9925-BC56FAFF12C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F8B2ACAF-C2EF-4003-9787-22918D029CFF}"/>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a16="http://schemas.microsoft.com/office/drawing/2014/main" xmlns="" id="{D0FAA0D9-B6D4-432A-946B-7C9C2BAF99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4D3BB19F-EB0B-41B6-BF7B-7B0710B80B16}"/>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75704148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8B8DEBD-0F09-489C-B07E-EA2DA6FBE58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B5E43F65-36A2-464C-B26F-BD68308926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19F660A4-EA24-4117-B830-EE536BA7752A}"/>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a16="http://schemas.microsoft.com/office/drawing/2014/main" xmlns="" id="{F3E70239-6D1D-4FCB-92FD-3208A4C0DE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4885CF27-8A22-45A9-8901-65A0D78C419C}"/>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5056919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C6B2181-DF1E-4F40-8717-66713B0AF70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58783D72-AD91-4D0B-917F-1957EA24D06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1CE9E5C5-30C5-4279-8683-55A11A17606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912A7406-43BE-4D28-B999-44FD5DCA6800}"/>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6" name="页脚占位符 5">
            <a:extLst>
              <a:ext uri="{FF2B5EF4-FFF2-40B4-BE49-F238E27FC236}">
                <a16:creationId xmlns:a16="http://schemas.microsoft.com/office/drawing/2014/main" xmlns="" id="{0F9A2F19-85F2-44F7-95FE-D384AA7B64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28DE3942-455B-42E1-BC64-D58DF36C3AE8}"/>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30652569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4D5E86E-16F9-4057-BA4D-1D584352757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109EF540-87F4-41D2-BF37-76FCC82441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5493A934-5880-4708-A377-E4A2C6C7FBA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81CFE967-BBC0-42C1-96B0-CDBECC0111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BD9EAF25-2464-4E7E-8768-A2AB4D689F0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7C3F2322-2429-45A8-88C6-E18888867732}"/>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8" name="页脚占位符 7">
            <a:extLst>
              <a:ext uri="{FF2B5EF4-FFF2-40B4-BE49-F238E27FC236}">
                <a16:creationId xmlns:a16="http://schemas.microsoft.com/office/drawing/2014/main" xmlns="" id="{62C74DDF-59FA-4A2E-8B50-6A8F359B65F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816C8725-9089-4B12-8C24-9E9E193ED9FF}"/>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39702691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D11891A-96EA-4630-92CC-15A5EE81E84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5B718DA3-CFD8-42DD-B818-ED96C11E012F}"/>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4" name="页脚占位符 3">
            <a:extLst>
              <a:ext uri="{FF2B5EF4-FFF2-40B4-BE49-F238E27FC236}">
                <a16:creationId xmlns:a16="http://schemas.microsoft.com/office/drawing/2014/main" xmlns="" id="{2DBC261C-2B79-4B70-90A5-CBB0FD8C194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C49D3B3D-8401-41AF-BB0A-EEA5621DCB53}"/>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
        <p:nvSpPr>
          <p:cNvPr id="13" name="TextBox 12"/>
          <p:cNvSpPr txBox="1"/>
          <p:nvPr userDrawn="1"/>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169315360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5C4A452B-5B81-4183-A81D-D0FEAE4EF102}"/>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3" name="页脚占位符 2">
            <a:extLst>
              <a:ext uri="{FF2B5EF4-FFF2-40B4-BE49-F238E27FC236}">
                <a16:creationId xmlns:a16="http://schemas.microsoft.com/office/drawing/2014/main" xmlns="" id="{A4A28C00-2ADC-4951-A78C-98D228E8C5A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06B3BA73-01A1-4786-8B31-6AF8F1A6C11A}"/>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286109123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90E0ADA-6C3C-45A4-AD50-1CBA3CF0269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A26CB4D3-02CC-4088-968F-3394D4A61B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54994CCD-7E65-4BA7-815F-09CAC3E66B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F15D9D25-347F-4782-827C-3111C2D65284}"/>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6" name="页脚占位符 5">
            <a:extLst>
              <a:ext uri="{FF2B5EF4-FFF2-40B4-BE49-F238E27FC236}">
                <a16:creationId xmlns:a16="http://schemas.microsoft.com/office/drawing/2014/main" xmlns="" id="{36123361-55B9-4371-9136-F3707B37324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646F9824-C005-4544-9CB0-F3608A71A98A}"/>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47476005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CF3FBEA-D66C-42C6-AD4C-0EDFFB6A4A0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6348F391-9BA7-4A95-B432-5D966F12A8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35D15865-D200-4431-A3C2-8290F12C6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6BCCE7B4-6832-4786-B227-AD37CB5FD527}"/>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6" name="页脚占位符 5">
            <a:extLst>
              <a:ext uri="{FF2B5EF4-FFF2-40B4-BE49-F238E27FC236}">
                <a16:creationId xmlns:a16="http://schemas.microsoft.com/office/drawing/2014/main" xmlns="" id="{D517687A-387A-4CFB-9E07-2FD17B50185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6C94BDD5-BC71-4AA3-B078-B974C8514461}"/>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25352386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A84F4179-65E6-4EAF-B082-FF2FFE99A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AA8828CF-61DD-41B5-AB93-3A4FE7E278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683162D6-3DB6-4E67-BDA1-CA9633AD8D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a16="http://schemas.microsoft.com/office/drawing/2014/main" xmlns="" id="{31C216AF-C200-4FFC-947B-22402ACC70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B523219A-4262-4D16-B41C-F297F7D27D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695301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12304;&#20363;3.1&#12305;%20&#23545;TextBox&#31867;&#30340;text.txt" TargetMode="Externa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12304;&#20363;3.2&#12305;%20&#23450;&#20041;%20Label&#31867;.txt" TargetMode="Externa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12304;&#20363;3.3&#12305;%20&#31867;&#30340;&#32487;&#25215;.txt" TargetMode="External"/><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12304;&#20363;3.4&#12305;%20base&#35843;&#29992;&#22522;&#31867;&#30340;&#26041;&#27861;.txt" TargetMode="Externa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12304;&#20363;3.5&#12305;%20&#32487;&#25215;&#20013;&#20989;&#25968;&#30340;&#26500;&#36896;&#39034;&#24207;.txt" TargetMode="Externa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12304;&#20363;3.6&#12305;%20&#27966;&#29983;&#31867;&#26500;&#36896;&#20989;&#25968;&#21450;&#20854;&#35843;&#29992;.txt" TargetMode="Externa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12304;&#20363;3.7&#12305;%20&#19981;&#21516;&#29256;&#26412;&#30340;&#26041;&#27861;&#27714;&#26368;&#22823;&#20540;.txt" TargetMode="Externa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12304;&#20363;3.8&#12305;%20&#36816;&#31639;&#31526;&#37325;&#36733;&#30340;&#23454;&#29616;.txt" TargetMode="Externa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hyperlink" Target="&#12304;&#20363;3.9&#12305;%20&#35797;&#29992;&#38544;&#34255;&#22522;&#31867;&#25104;&#21592;&#26041;&#27861;&#30340;&#26041;&#24335;.txt" TargetMode="Externa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oleObject" Target="../embeddings/oleObject1.bin"/></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12304;&#20363;3.10&#12305;%20&#34394;&#26041;&#27861;&#30340;&#37325;&#36733;.txt" TargetMode="Externa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12304;&#20363;3.11&#12305;%20&#23558;&#12304;&#20363;3.9&#12305;&#25913;&#20889;.txt" TargetMode="Externa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hyperlink" Target="&#12304;&#20363;3.12&#12305;%20&#25277;&#35937;&#31867;&#21644;&#25277;&#35937;&#26041;&#27861;&#30340;&#23454;&#29616;.txt"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12304;&#20363;3.13&#12305;%20&#32467;&#26500;&#31034;&#20363;.txt" TargetMode="Externa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12304;&#20363;3.14&#12305;%20&#20351;&#29992;&#26522;&#20030;&#31867;&#22411;.txt" TargetMode="Externa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12304;&#20363;3.17&#12305;%20&#26174;&#24335;&#26522;&#20030;&#36716;&#25442;&#31034;&#20363;.txt" TargetMode="Externa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12304;&#20363;3.18&#12305;%20&#38544;&#24335;&#24341;&#29992;&#36716;&#25442;&#31034;&#20363;.txt" TargetMode="Externa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12304;&#20363;3.19&#12305;%20System.Convert&#23454;&#29616;&#31867;&#22411;&#36716;&#25442;&#31034;&#20363;.txt" TargetMode="Externa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6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12304;&#20363;3.20&#12305;%20&#20351;&#29992;Array&#31867;&#30340;Sort()&#26041;&#27861;.txt" TargetMode="Externa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12304;&#20363;3.21&#12305;%20&#30452;&#25509;&#25554;&#20837;&#25490;&#24207;.txt" TargetMode="Externa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12304;&#20363;3.22&#12305;%20&#20882;&#27873;&#25490;&#24207;&#65288;&#20174;&#23567;&#21040;&#22823;&#65289;.txt" TargetMode="Externa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12304;&#20363;3.23&#12305;%20&#36873;&#25321;&#25490;&#24207;.txt" TargetMode="Externa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12304;&#20363;3.24&#12305;%20&#27714;&#24179;&#26041;&#26681;.txt" TargetMode="Externa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12304;&#20363;3.25&#12305;%20&#36882;&#24402;&#35299;&#20915;&#27721;&#35834;&#22612;&#38382;&#39064;.txt" TargetMode="Externa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24.xml"/></Relationships>
</file>

<file path=ppt/slides/_rels/slide8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12304;&#20363;3.26&#12305;%20try-catch-finally&#35821;&#21477;&#22359;&#31034;&#20363;.txt" TargetMode="Externa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12304;&#20363;3.27&#12305;%20&#22810;catch&#35821;&#21477;&#31034;&#20363;.txt" TargetMode="Externa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12304;&#20363;3.28&#12305;%20throw&#35821;&#21477;&#25243;&#20986;&#24322;&#24120;.txt" TargetMode="Externa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12304;&#20363;3.29&#12305;%20throw&#35821;&#21477;&#24322;&#24120;&#20877;&#27425;&#25243;&#20986;.txt" TargetMode="Externa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hyperlink" Target="&#12304;&#20363;3.30&#12305;%20&#24322;&#24120;&#22788;&#29702;&#32508;&#21512;&#20030;&#20363;.t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0" r="-10000"/>
          </a:stretch>
        </a:blipFill>
        <a:effectLst/>
      </p:bgPr>
    </p:bg>
    <p:spTree>
      <p:nvGrpSpPr>
        <p:cNvPr id="1" name=""/>
        <p:cNvGrpSpPr/>
        <p:nvPr/>
      </p:nvGrpSpPr>
      <p:grpSpPr>
        <a:xfrm>
          <a:off x="0" y="0"/>
          <a:ext cx="0" cy="0"/>
          <a:chOff x="0" y="0"/>
          <a:chExt cx="0" cy="0"/>
        </a:xfrm>
      </p:grpSpPr>
      <p:sp>
        <p:nvSpPr>
          <p:cNvPr id="45" name="椭圆 44">
            <a:extLst>
              <a:ext uri="{FF2B5EF4-FFF2-40B4-BE49-F238E27FC236}">
                <a16:creationId xmlns:a16="http://schemas.microsoft.com/office/drawing/2014/main" xmlns=""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xmlns=""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xmlns=""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xmlns=""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xmlns=""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xmlns=""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xmlns=""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xmlns=""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xmlns=""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xmlns=""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xmlns=""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xmlns=""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xmlns=""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xmlns=""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xmlns=""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xmlns=""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xmlns=""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xmlns=""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xmlns=""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xmlns=""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xmlns=""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xmlns=""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xmlns=""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xmlns=""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xmlns=""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xmlns=""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xmlns=""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xmlns=""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xmlns=""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xmlns=""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xmlns=""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xmlns=""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xmlns=""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xmlns=""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xmlns=""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xmlns=""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xmlns=""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xmlns=""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xmlns=""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xmlns=""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xmlns=""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xmlns=""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xmlns=""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xmlns=""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xmlns=""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xmlns=""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xmlns=""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xmlns=""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xmlns=""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xmlns=""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xmlns=""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xmlns=""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xmlns=""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xmlns=""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xmlns=""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xmlns=""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xmlns=""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xmlns=""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xmlns=""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xmlns=""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xmlns=""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xmlns=""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xmlns=""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xmlns=""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xmlns=""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xmlns=""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a16="http://schemas.microsoft.com/office/drawing/2014/main" xmlns=""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xmlns=""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xmlns=""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xmlns=""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xmlns=""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xmlns=""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a16="http://schemas.microsoft.com/office/drawing/2014/main" xmlns=""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01433" y="-804776"/>
            <a:ext cx="609600" cy="609600"/>
          </a:xfrm>
          <a:prstGeom prst="rect">
            <a:avLst/>
          </a:prstGeom>
        </p:spPr>
      </p:pic>
      <p:sp>
        <p:nvSpPr>
          <p:cNvPr id="105" name="文本框 16">
            <a:extLst>
              <a:ext uri="{FF2B5EF4-FFF2-40B4-BE49-F238E27FC236}">
                <a16:creationId xmlns="" xmlns:a16="http://schemas.microsoft.com/office/drawing/2014/main" id="{F3F3EE3B-757A-4D8C-BC82-A7A8EC5383FF}"/>
              </a:ext>
            </a:extLst>
          </p:cNvPr>
          <p:cNvSpPr txBox="1"/>
          <p:nvPr/>
        </p:nvSpPr>
        <p:spPr>
          <a:xfrm>
            <a:off x="2804623" y="1498184"/>
            <a:ext cx="7334059" cy="923330"/>
          </a:xfrm>
          <a:prstGeom prst="rect">
            <a:avLst/>
          </a:prstGeom>
          <a:noFill/>
        </p:spPr>
        <p:txBody>
          <a:bodyPr wrap="none" rtlCol="0">
            <a:spAutoFit/>
          </a:bodyPr>
          <a:lstStyle/>
          <a:p>
            <a:r>
              <a:rPr lang="zh-CN" altLang="en-US" sz="5400" b="1" dirty="0" smtClean="0">
                <a:solidFill>
                  <a:srgbClr val="9F604C"/>
                </a:solidFill>
                <a:latin typeface="+mj-ea"/>
                <a:ea typeface="+mj-ea"/>
              </a:rPr>
              <a:t>第</a:t>
            </a:r>
            <a:r>
              <a:rPr lang="en-US" altLang="zh-CN" sz="5400" b="1" dirty="0" smtClean="0">
                <a:solidFill>
                  <a:srgbClr val="9F604C"/>
                </a:solidFill>
                <a:latin typeface="+mj-ea"/>
                <a:ea typeface="+mj-ea"/>
              </a:rPr>
              <a:t>3</a:t>
            </a:r>
            <a:r>
              <a:rPr lang="zh-CN" altLang="en-US" sz="5400" b="1" dirty="0" smtClean="0">
                <a:solidFill>
                  <a:srgbClr val="9F604C"/>
                </a:solidFill>
                <a:latin typeface="+mj-ea"/>
                <a:ea typeface="+mj-ea"/>
              </a:rPr>
              <a:t>章 </a:t>
            </a:r>
            <a:r>
              <a:rPr lang="en-US" altLang="zh-CN" sz="5400" b="1" dirty="0">
                <a:solidFill>
                  <a:srgbClr val="9F604C"/>
                </a:solidFill>
                <a:latin typeface="+mj-ea"/>
                <a:ea typeface="+mj-ea"/>
              </a:rPr>
              <a:t>C#</a:t>
            </a:r>
            <a:r>
              <a:rPr lang="zh-CN" altLang="zh-CN" sz="5400" b="1" dirty="0">
                <a:solidFill>
                  <a:srgbClr val="9F604C"/>
                </a:solidFill>
                <a:latin typeface="+mj-ea"/>
                <a:ea typeface="+mj-ea"/>
              </a:rPr>
              <a:t>面向对象编程</a:t>
            </a:r>
          </a:p>
        </p:txBody>
      </p:sp>
      <p:sp>
        <p:nvSpPr>
          <p:cNvPr id="120" name="文本框 16">
            <a:extLst>
              <a:ext uri="{FF2B5EF4-FFF2-40B4-BE49-F238E27FC236}">
                <a16:creationId xmlns="" xmlns:a16="http://schemas.microsoft.com/office/drawing/2014/main" id="{F3F3EE3B-757A-4D8C-BC82-A7A8EC5383FF}"/>
              </a:ext>
            </a:extLst>
          </p:cNvPr>
          <p:cNvSpPr txBox="1"/>
          <p:nvPr/>
        </p:nvSpPr>
        <p:spPr>
          <a:xfrm>
            <a:off x="6684736" y="3627471"/>
            <a:ext cx="4698722" cy="584775"/>
          </a:xfrm>
          <a:prstGeom prst="rect">
            <a:avLst/>
          </a:prstGeom>
          <a:noFill/>
        </p:spPr>
        <p:txBody>
          <a:bodyPr wrap="none" rtlCol="0">
            <a:spAutoFit/>
          </a:bodyPr>
          <a:lstStyle/>
          <a:p>
            <a:r>
              <a:rPr lang="en-US" altLang="zh-CN" sz="3200" b="1" dirty="0" smtClean="0"/>
              <a:t>——</a:t>
            </a:r>
            <a:r>
              <a:rPr lang="zh-CN" altLang="zh-CN" sz="3200" b="1" dirty="0"/>
              <a:t>什么是面向对象编程</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1635314877"/>
      </p:ext>
    </p:ext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smtClean="0"/>
              <a:t>3</a:t>
            </a:r>
            <a:r>
              <a:rPr lang="zh-CN" altLang="zh-CN" sz="2800" b="1" dirty="0"/>
              <a:t>．多态</a:t>
            </a:r>
          </a:p>
        </p:txBody>
      </p:sp>
      <p:sp>
        <p:nvSpPr>
          <p:cNvPr id="3" name="TextBox 2"/>
          <p:cNvSpPr txBox="1"/>
          <p:nvPr/>
        </p:nvSpPr>
        <p:spPr>
          <a:xfrm>
            <a:off x="1584251" y="1773759"/>
            <a:ext cx="4306186" cy="3779758"/>
          </a:xfrm>
          <a:prstGeom prst="round2Diag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indent="446088"/>
            <a:r>
              <a:rPr lang="zh-CN" altLang="zh-CN" dirty="0"/>
              <a:t>多态就其字面意思是：多种形式或多种形态。在面向对象编程中，多态是指同一个消息或操作在作用于不同的对象时，可以有不同的反应，产生不同的执行结果。例如，问甲同学：“现在几点钟？”甲回答说：“</a:t>
            </a:r>
            <a:r>
              <a:rPr lang="en-US" altLang="zh-CN" dirty="0"/>
              <a:t>3</a:t>
            </a:r>
            <a:r>
              <a:rPr lang="en-US" altLang="zh-CN" baseline="-25000" dirty="0"/>
              <a:t> </a:t>
            </a:r>
            <a:r>
              <a:rPr lang="zh-CN" altLang="zh-CN" dirty="0"/>
              <a:t>点</a:t>
            </a:r>
            <a:r>
              <a:rPr lang="en-US" altLang="zh-CN" baseline="-25000" dirty="0"/>
              <a:t> </a:t>
            </a:r>
            <a:r>
              <a:rPr lang="en-US" altLang="zh-CN" dirty="0"/>
              <a:t>15</a:t>
            </a:r>
            <a:r>
              <a:rPr lang="en-US" altLang="zh-CN" baseline="-25000" dirty="0"/>
              <a:t> </a:t>
            </a:r>
            <a:r>
              <a:rPr lang="zh-CN" altLang="zh-CN" dirty="0"/>
              <a:t>分。”又问乙同学：“现在几点钟？”乙回答说：“大概</a:t>
            </a:r>
            <a:r>
              <a:rPr lang="en-US" altLang="zh-CN" dirty="0"/>
              <a:t>3</a:t>
            </a:r>
            <a:r>
              <a:rPr lang="zh-CN" altLang="zh-CN" dirty="0"/>
              <a:t>点多钟。”再问丙同学：“现在几点钟？”丙回答说：“不知道。”这就是同一个消息发送给不同的对象，不同的对象可以作出不同的反应的例子</a:t>
            </a:r>
            <a:r>
              <a:rPr lang="zh-CN" altLang="zh-CN" dirty="0" smtClean="0"/>
              <a:t>。</a:t>
            </a:r>
            <a:endParaRPr lang="zh-CN" altLang="zh-CN" dirty="0"/>
          </a:p>
        </p:txBody>
      </p:sp>
      <p:sp>
        <p:nvSpPr>
          <p:cNvPr id="4" name="TextBox 3"/>
          <p:cNvSpPr txBox="1"/>
          <p:nvPr/>
        </p:nvSpPr>
        <p:spPr>
          <a:xfrm>
            <a:off x="6283843" y="1299049"/>
            <a:ext cx="4412510" cy="4392692"/>
          </a:xfrm>
          <a:prstGeom prst="round2Diag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indent="446088"/>
            <a:r>
              <a:rPr lang="zh-CN" altLang="zh-CN" dirty="0"/>
              <a:t>多态分两种：静态多态和动态多态。当在同一个类中直接调用一个对象的方法的时候，系统在编译时，根据传递的参数个数、类型及返回值类型等信息决定实现何种操作，这就是所谓的静态多态（静态绑定）。而当在一个有着继承关系的类层次结构中间接调用一个对象的方法的时候，调用要经过基类的操作，只有到系统运行时，才能根据实际情况决定实现何种操作，这就是动态多态（动态绑定）。</a:t>
            </a:r>
            <a:r>
              <a:rPr lang="en-US" altLang="zh-CN" dirty="0"/>
              <a:t>C#</a:t>
            </a:r>
            <a:r>
              <a:rPr lang="zh-CN" altLang="zh-CN" dirty="0"/>
              <a:t>同时支持这两种多态，在实现方式上可以有三种方式：接口多态、继承多态、通过抽象类实现的多态</a:t>
            </a:r>
            <a:r>
              <a:rPr lang="zh-CN" altLang="zh-CN" dirty="0" smtClean="0"/>
              <a:t>。</a:t>
            </a:r>
            <a:endParaRPr lang="zh-CN" altLang="zh-CN" dirty="0"/>
          </a:p>
        </p:txBody>
      </p:sp>
    </p:spTree>
    <p:extLst>
      <p:ext uri="{BB962C8B-B14F-4D97-AF65-F5344CB8AC3E}">
        <p14:creationId xmlns:p14="http://schemas.microsoft.com/office/powerpoint/2010/main" val="385317157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a16="http://schemas.microsoft.com/office/drawing/2014/main" xmlns=""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xmlns=""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xmlns=""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xmlns=""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xmlns=""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xmlns=""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xmlns=""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xmlns=""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xmlns=""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xmlns=""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xmlns=""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xmlns=""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xmlns=""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xmlns=""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xmlns=""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xmlns=""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xmlns=""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xmlns=""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xmlns=""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xmlns=""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xmlns=""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xmlns=""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xmlns=""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xmlns=""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xmlns=""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xmlns=""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xmlns=""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xmlns=""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xmlns=""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xmlns=""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xmlns=""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xmlns=""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xmlns=""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xmlns=""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xmlns=""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xmlns=""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xmlns=""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xmlns=""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xmlns=""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xmlns=""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xmlns=""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xmlns=""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xmlns=""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xmlns=""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xmlns=""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xmlns=""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xmlns=""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xmlns=""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xmlns=""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xmlns=""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xmlns=""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xmlns=""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xmlns=""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xmlns=""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xmlns=""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xmlns=""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xmlns=""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xmlns=""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xmlns=""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xmlns=""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xmlns=""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xmlns=""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xmlns=""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xmlns=""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xmlns=""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xmlns=""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a16="http://schemas.microsoft.com/office/drawing/2014/main" xmlns=""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xmlns=""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xmlns=""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xmlns=""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xmlns=""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xmlns=""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a16="http://schemas.microsoft.com/office/drawing/2014/main" xmlns=""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01433" y="-804776"/>
            <a:ext cx="609600" cy="609600"/>
          </a:xfrm>
          <a:prstGeom prst="rect">
            <a:avLst/>
          </a:prstGeom>
        </p:spPr>
      </p:pic>
      <p:sp>
        <p:nvSpPr>
          <p:cNvPr id="105" name="文本框 16">
            <a:extLst>
              <a:ext uri="{FF2B5EF4-FFF2-40B4-BE49-F238E27FC236}">
                <a16:creationId xmlns="" xmlns:a16="http://schemas.microsoft.com/office/drawing/2014/main" id="{F3F3EE3B-757A-4D8C-BC82-A7A8EC5383FF}"/>
              </a:ext>
            </a:extLst>
          </p:cNvPr>
          <p:cNvSpPr txBox="1"/>
          <p:nvPr/>
        </p:nvSpPr>
        <p:spPr>
          <a:xfrm>
            <a:off x="2804623" y="1498184"/>
            <a:ext cx="7334059" cy="923330"/>
          </a:xfrm>
          <a:prstGeom prst="rect">
            <a:avLst/>
          </a:prstGeom>
          <a:noFill/>
        </p:spPr>
        <p:txBody>
          <a:bodyPr wrap="none" rtlCol="0">
            <a:spAutoFit/>
          </a:bodyPr>
          <a:lstStyle/>
          <a:p>
            <a:r>
              <a:rPr lang="zh-CN" altLang="en-US" sz="5400" b="1" dirty="0" smtClean="0">
                <a:solidFill>
                  <a:srgbClr val="9F604C"/>
                </a:solidFill>
                <a:latin typeface="+mj-ea"/>
                <a:ea typeface="+mj-ea"/>
              </a:rPr>
              <a:t>第</a:t>
            </a:r>
            <a:r>
              <a:rPr lang="en-US" altLang="zh-CN" sz="5400" b="1" dirty="0" smtClean="0">
                <a:solidFill>
                  <a:srgbClr val="9F604C"/>
                </a:solidFill>
                <a:latin typeface="+mj-ea"/>
                <a:ea typeface="+mj-ea"/>
              </a:rPr>
              <a:t>3</a:t>
            </a:r>
            <a:r>
              <a:rPr lang="zh-CN" altLang="en-US" sz="5400" b="1" dirty="0" smtClean="0">
                <a:solidFill>
                  <a:srgbClr val="9F604C"/>
                </a:solidFill>
                <a:latin typeface="+mj-ea"/>
                <a:ea typeface="+mj-ea"/>
              </a:rPr>
              <a:t>章 </a:t>
            </a:r>
            <a:r>
              <a:rPr lang="en-US" altLang="zh-CN" sz="5400" b="1" dirty="0">
                <a:solidFill>
                  <a:srgbClr val="9F604C"/>
                </a:solidFill>
                <a:latin typeface="+mj-ea"/>
                <a:ea typeface="+mj-ea"/>
              </a:rPr>
              <a:t>C#</a:t>
            </a:r>
            <a:r>
              <a:rPr lang="zh-CN" altLang="zh-CN" sz="5400" b="1" dirty="0">
                <a:solidFill>
                  <a:srgbClr val="9F604C"/>
                </a:solidFill>
                <a:latin typeface="+mj-ea"/>
                <a:ea typeface="+mj-ea"/>
              </a:rPr>
              <a:t>面向对象编程</a:t>
            </a:r>
          </a:p>
        </p:txBody>
      </p:sp>
      <p:sp>
        <p:nvSpPr>
          <p:cNvPr id="120" name="文本框 16">
            <a:extLst>
              <a:ext uri="{FF2B5EF4-FFF2-40B4-BE49-F238E27FC236}">
                <a16:creationId xmlns="" xmlns:a16="http://schemas.microsoft.com/office/drawing/2014/main" id="{F3F3EE3B-757A-4D8C-BC82-A7A8EC5383FF}"/>
              </a:ext>
            </a:extLst>
          </p:cNvPr>
          <p:cNvSpPr txBox="1"/>
          <p:nvPr/>
        </p:nvSpPr>
        <p:spPr>
          <a:xfrm>
            <a:off x="6684736" y="3627471"/>
            <a:ext cx="3877985" cy="584775"/>
          </a:xfrm>
          <a:prstGeom prst="rect">
            <a:avLst/>
          </a:prstGeom>
          <a:noFill/>
        </p:spPr>
        <p:txBody>
          <a:bodyPr wrap="none" rtlCol="0">
            <a:spAutoFit/>
          </a:bodyPr>
          <a:lstStyle/>
          <a:p>
            <a:r>
              <a:rPr lang="en-US" altLang="zh-CN" sz="3200" b="1" dirty="0" smtClean="0"/>
              <a:t>——</a:t>
            </a:r>
            <a:r>
              <a:rPr lang="zh-CN" altLang="zh-CN" sz="3200" b="1" dirty="0"/>
              <a:t>类的封装与继承</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1934567179"/>
      </p:ext>
    </p:ext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5268773" y="3387331"/>
            <a:ext cx="2354779" cy="482919"/>
          </a:xfrm>
          <a:prstGeom prst="rect">
            <a:avLst/>
          </a:prstGeom>
        </p:spPr>
        <p:txBody>
          <a:bodyPr wrap="square" lIns="144000" tIns="0" rIns="144000" bIns="0">
            <a:noAutofit/>
          </a:bodyPr>
          <a:lstStyle/>
          <a:p>
            <a:r>
              <a:rPr lang="zh-CN" altLang="zh-CN" sz="2800" b="1" dirty="0"/>
              <a:t>属性封装</a:t>
            </a:r>
          </a:p>
        </p:txBody>
      </p:sp>
    </p:spTree>
    <p:extLst>
      <p:ext uri="{BB962C8B-B14F-4D97-AF65-F5344CB8AC3E}">
        <p14:creationId xmlns:p14="http://schemas.microsoft.com/office/powerpoint/2010/main" val="3527645046"/>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属性封装</a:t>
            </a:r>
          </a:p>
        </p:txBody>
      </p:sp>
      <p:sp>
        <p:nvSpPr>
          <p:cNvPr id="3" name="TextBox 2"/>
          <p:cNvSpPr txBox="1"/>
          <p:nvPr/>
        </p:nvSpPr>
        <p:spPr>
          <a:xfrm>
            <a:off x="765544" y="1233377"/>
            <a:ext cx="10526233" cy="1200329"/>
          </a:xfrm>
          <a:prstGeom prst="rect">
            <a:avLst/>
          </a:prstGeom>
          <a:noFill/>
        </p:spPr>
        <p:txBody>
          <a:bodyPr wrap="square" rtlCol="0">
            <a:spAutoFit/>
          </a:bodyPr>
          <a:lstStyle/>
          <a:p>
            <a:pPr indent="446088"/>
            <a:r>
              <a:rPr lang="en-US" altLang="zh-CN" dirty="0"/>
              <a:t>C#</a:t>
            </a:r>
            <a:r>
              <a:rPr lang="zh-CN" altLang="zh-CN" dirty="0"/>
              <a:t>提供了属性（</a:t>
            </a:r>
            <a:r>
              <a:rPr lang="en-US" altLang="zh-CN" dirty="0"/>
              <a:t>property</a:t>
            </a:r>
            <a:r>
              <a:rPr lang="zh-CN" altLang="zh-CN" dirty="0"/>
              <a:t>）这个更好的方法，把字段域和访问它们的方法相结合。对类的用户而言，属性值的读</a:t>
            </a:r>
            <a:r>
              <a:rPr lang="en-US" altLang="zh-CN" dirty="0"/>
              <a:t>/</a:t>
            </a:r>
            <a:r>
              <a:rPr lang="zh-CN" altLang="zh-CN" dirty="0"/>
              <a:t>写与字段域语法相同；对编译器来说，属性值的读</a:t>
            </a:r>
            <a:r>
              <a:rPr lang="en-US" altLang="zh-CN" dirty="0"/>
              <a:t>/</a:t>
            </a:r>
            <a:r>
              <a:rPr lang="zh-CN" altLang="zh-CN" dirty="0"/>
              <a:t>写是通过类中封装的特别方法</a:t>
            </a:r>
            <a:r>
              <a:rPr lang="en-US" altLang="zh-CN" dirty="0"/>
              <a:t>get</a:t>
            </a:r>
            <a:r>
              <a:rPr lang="zh-CN" altLang="zh-CN" dirty="0"/>
              <a:t>访问器和</a:t>
            </a:r>
            <a:r>
              <a:rPr lang="en-US" altLang="zh-CN" dirty="0"/>
              <a:t>set</a:t>
            </a:r>
            <a:r>
              <a:rPr lang="zh-CN" altLang="zh-CN" dirty="0"/>
              <a:t>访问器实现的。</a:t>
            </a:r>
          </a:p>
          <a:p>
            <a:pPr indent="446088"/>
            <a:r>
              <a:rPr lang="zh-CN" altLang="zh-CN" dirty="0"/>
              <a:t>属性的声明方法如下</a:t>
            </a:r>
            <a:r>
              <a:rPr lang="zh-CN" altLang="zh-CN" dirty="0" smtClean="0"/>
              <a:t>：</a:t>
            </a:r>
            <a:endParaRPr lang="zh-CN" altLang="zh-CN" dirty="0"/>
          </a:p>
        </p:txBody>
      </p:sp>
      <p:sp>
        <p:nvSpPr>
          <p:cNvPr id="4" name="圆角矩形 3"/>
          <p:cNvSpPr/>
          <p:nvPr/>
        </p:nvSpPr>
        <p:spPr>
          <a:xfrm>
            <a:off x="1336157" y="2433706"/>
            <a:ext cx="9381461" cy="1328023"/>
          </a:xfrm>
          <a:prstGeom prst="roundRect">
            <a:avLst/>
          </a:prstGeom>
          <a:solidFill>
            <a:srgbClr val="EDD0D0"/>
          </a:solidFill>
        </p:spPr>
        <p:txBody>
          <a:bodyPr wrap="square">
            <a:spAutoFit/>
          </a:bodyPr>
          <a:lstStyle/>
          <a:p>
            <a:r>
              <a:rPr lang="en-US" altLang="zh-CN" dirty="0"/>
              <a:t> [</a:t>
            </a:r>
            <a:r>
              <a:rPr lang="zh-CN" altLang="zh-CN" dirty="0"/>
              <a:t>属性集信息</a:t>
            </a:r>
            <a:r>
              <a:rPr lang="en-US" altLang="zh-CN" dirty="0"/>
              <a:t>]   [</a:t>
            </a:r>
            <a:r>
              <a:rPr lang="zh-CN" altLang="zh-CN" dirty="0"/>
              <a:t>属性修饰符</a:t>
            </a:r>
            <a:r>
              <a:rPr lang="en-US" altLang="zh-CN" dirty="0"/>
              <a:t>]  </a:t>
            </a:r>
            <a:r>
              <a:rPr lang="zh-CN" altLang="zh-CN" dirty="0"/>
              <a:t>类型 成员名 </a:t>
            </a:r>
          </a:p>
          <a:p>
            <a:r>
              <a:rPr lang="en-US" altLang="zh-CN" dirty="0"/>
              <a:t>{</a:t>
            </a:r>
            <a:endParaRPr lang="zh-CN" altLang="zh-CN" dirty="0"/>
          </a:p>
          <a:p>
            <a:r>
              <a:rPr lang="en-US" altLang="zh-CN" dirty="0"/>
              <a:t>	</a:t>
            </a:r>
            <a:r>
              <a:rPr lang="zh-CN" altLang="zh-CN" dirty="0"/>
              <a:t>访问器声明</a:t>
            </a:r>
          </a:p>
          <a:p>
            <a:r>
              <a:rPr lang="en-US" altLang="zh-CN" dirty="0"/>
              <a:t>}</a:t>
            </a:r>
            <a:endParaRPr lang="zh-CN" altLang="zh-CN" dirty="0"/>
          </a:p>
        </p:txBody>
      </p:sp>
      <p:sp>
        <p:nvSpPr>
          <p:cNvPr id="5" name="矩形 4"/>
          <p:cNvSpPr/>
          <p:nvPr/>
        </p:nvSpPr>
        <p:spPr>
          <a:xfrm>
            <a:off x="765544" y="3761729"/>
            <a:ext cx="10409275" cy="1754326"/>
          </a:xfrm>
          <a:prstGeom prst="rect">
            <a:avLst/>
          </a:prstGeom>
        </p:spPr>
        <p:txBody>
          <a:bodyPr wrap="square">
            <a:spAutoFit/>
          </a:bodyPr>
          <a:lstStyle/>
          <a:p>
            <a:pPr indent="446088"/>
            <a:r>
              <a:rPr lang="zh-CN" altLang="zh-CN" dirty="0"/>
              <a:t>其中：</a:t>
            </a:r>
          </a:p>
          <a:p>
            <a:pPr indent="446088"/>
            <a:r>
              <a:rPr lang="zh-CN" altLang="en-US" dirty="0" smtClean="0">
                <a:sym typeface="Wingdings"/>
              </a:rPr>
              <a:t> </a:t>
            </a:r>
            <a:r>
              <a:rPr lang="zh-CN" altLang="zh-CN" dirty="0" smtClean="0"/>
              <a:t>属性</a:t>
            </a:r>
            <a:r>
              <a:rPr lang="zh-CN" altLang="zh-CN" dirty="0"/>
              <a:t>修饰符—与方法修饰符相同，包括</a:t>
            </a:r>
            <a:r>
              <a:rPr lang="en-US" altLang="zh-CN" baseline="-25000" dirty="0"/>
              <a:t> </a:t>
            </a:r>
            <a:r>
              <a:rPr lang="en-US" altLang="zh-CN" dirty="0"/>
              <a:t>new</a:t>
            </a:r>
            <a:r>
              <a:rPr lang="zh-CN" altLang="zh-CN" dirty="0"/>
              <a:t>、</a:t>
            </a:r>
            <a:r>
              <a:rPr lang="en-US" altLang="zh-CN" dirty="0"/>
              <a:t>static</a:t>
            </a:r>
            <a:r>
              <a:rPr lang="zh-CN" altLang="zh-CN" dirty="0"/>
              <a:t>、</a:t>
            </a:r>
            <a:r>
              <a:rPr lang="en-US" altLang="zh-CN" dirty="0"/>
              <a:t>virtual</a:t>
            </a:r>
            <a:r>
              <a:rPr lang="zh-CN" altLang="zh-CN" dirty="0"/>
              <a:t>、</a:t>
            </a:r>
            <a:r>
              <a:rPr lang="en-US" altLang="zh-CN" dirty="0"/>
              <a:t>abstract</a:t>
            </a:r>
            <a:r>
              <a:rPr lang="zh-CN" altLang="zh-CN" dirty="0"/>
              <a:t>、</a:t>
            </a:r>
            <a:r>
              <a:rPr lang="en-US" altLang="zh-CN" dirty="0"/>
              <a:t>override</a:t>
            </a:r>
            <a:r>
              <a:rPr lang="en-US" altLang="zh-CN" baseline="-25000" dirty="0"/>
              <a:t> </a:t>
            </a:r>
            <a:r>
              <a:rPr lang="zh-CN" altLang="zh-CN" dirty="0"/>
              <a:t>和</a:t>
            </a:r>
            <a:r>
              <a:rPr lang="en-US" altLang="zh-CN" baseline="-25000" dirty="0"/>
              <a:t> </a:t>
            </a:r>
            <a:r>
              <a:rPr lang="en-US" altLang="zh-CN" dirty="0"/>
              <a:t>4</a:t>
            </a:r>
            <a:r>
              <a:rPr lang="zh-CN" altLang="zh-CN" dirty="0"/>
              <a:t>种访问修饰符的合法组合，它们遵循相同的规则。</a:t>
            </a:r>
          </a:p>
          <a:p>
            <a:pPr indent="446088"/>
            <a:r>
              <a:rPr lang="zh-CN" altLang="en-US" dirty="0">
                <a:sym typeface="Wingdings"/>
              </a:rPr>
              <a:t> </a:t>
            </a:r>
            <a:r>
              <a:rPr lang="zh-CN" altLang="zh-CN" dirty="0" smtClean="0"/>
              <a:t>类型</a:t>
            </a:r>
            <a:r>
              <a:rPr lang="zh-CN" altLang="zh-CN" dirty="0"/>
              <a:t>—指定该声明所引入的属性的类型。</a:t>
            </a:r>
          </a:p>
          <a:p>
            <a:pPr indent="446088"/>
            <a:r>
              <a:rPr lang="zh-CN" altLang="en-US" dirty="0">
                <a:sym typeface="Wingdings"/>
              </a:rPr>
              <a:t> </a:t>
            </a:r>
            <a:r>
              <a:rPr lang="zh-CN" altLang="zh-CN" dirty="0" smtClean="0"/>
              <a:t>成员</a:t>
            </a:r>
            <a:r>
              <a:rPr lang="zh-CN" altLang="zh-CN" dirty="0"/>
              <a:t>名—指定该属性的名称。</a:t>
            </a:r>
          </a:p>
          <a:p>
            <a:pPr indent="446088"/>
            <a:r>
              <a:rPr lang="zh-CN" altLang="en-US" dirty="0">
                <a:sym typeface="Wingdings"/>
              </a:rPr>
              <a:t> </a:t>
            </a:r>
            <a:r>
              <a:rPr lang="en-US" altLang="zh-CN" dirty="0"/>
              <a:t> </a:t>
            </a:r>
            <a:r>
              <a:rPr lang="zh-CN" altLang="zh-CN" dirty="0" smtClean="0"/>
              <a:t>访问</a:t>
            </a:r>
            <a:r>
              <a:rPr lang="zh-CN" altLang="zh-CN" dirty="0"/>
              <a:t>器声明——声明属性的访问器，可以是一个</a:t>
            </a:r>
            <a:r>
              <a:rPr lang="en-US" altLang="zh-CN" baseline="-25000" dirty="0"/>
              <a:t> </a:t>
            </a:r>
            <a:r>
              <a:rPr lang="en-US" altLang="zh-CN" dirty="0"/>
              <a:t>get</a:t>
            </a:r>
            <a:r>
              <a:rPr lang="en-US" altLang="zh-CN" baseline="-25000" dirty="0"/>
              <a:t> </a:t>
            </a:r>
            <a:r>
              <a:rPr lang="zh-CN" altLang="zh-CN" dirty="0"/>
              <a:t>访问器或一个</a:t>
            </a:r>
            <a:r>
              <a:rPr lang="en-US" altLang="zh-CN" baseline="-25000" dirty="0"/>
              <a:t> </a:t>
            </a:r>
            <a:r>
              <a:rPr lang="en-US" altLang="zh-CN" dirty="0"/>
              <a:t>set</a:t>
            </a:r>
            <a:r>
              <a:rPr lang="en-US" altLang="zh-CN" baseline="-25000" dirty="0"/>
              <a:t> </a:t>
            </a:r>
            <a:r>
              <a:rPr lang="zh-CN" altLang="zh-CN" dirty="0"/>
              <a:t>访问器，或者两个都有。</a:t>
            </a:r>
          </a:p>
        </p:txBody>
      </p:sp>
    </p:spTree>
    <p:extLst>
      <p:ext uri="{BB962C8B-B14F-4D97-AF65-F5344CB8AC3E}">
        <p14:creationId xmlns:p14="http://schemas.microsoft.com/office/powerpoint/2010/main" val="988627624"/>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属性封装</a:t>
            </a:r>
          </a:p>
        </p:txBody>
      </p:sp>
      <p:sp>
        <p:nvSpPr>
          <p:cNvPr id="3" name="矩形 2"/>
          <p:cNvSpPr/>
          <p:nvPr/>
        </p:nvSpPr>
        <p:spPr>
          <a:xfrm>
            <a:off x="1194828" y="1192251"/>
            <a:ext cx="1338828" cy="369332"/>
          </a:xfrm>
          <a:prstGeom prst="rect">
            <a:avLst/>
          </a:prstGeom>
        </p:spPr>
        <p:txBody>
          <a:bodyPr wrap="none">
            <a:spAutoFit/>
          </a:bodyPr>
          <a:lstStyle/>
          <a:p>
            <a:r>
              <a:rPr lang="zh-CN" altLang="zh-CN" b="1" dirty="0"/>
              <a:t>语法形式：</a:t>
            </a:r>
          </a:p>
        </p:txBody>
      </p:sp>
      <p:sp>
        <p:nvSpPr>
          <p:cNvPr id="4" name="圆角矩形 3"/>
          <p:cNvSpPr/>
          <p:nvPr/>
        </p:nvSpPr>
        <p:spPr>
          <a:xfrm>
            <a:off x="1293628" y="1583522"/>
            <a:ext cx="9562214" cy="2553891"/>
          </a:xfrm>
          <a:prstGeom prst="roundRect">
            <a:avLst>
              <a:gd name="adj" fmla="val 6259"/>
            </a:avLst>
          </a:prstGeom>
          <a:solidFill>
            <a:srgbClr val="EDD0D0"/>
          </a:solidFill>
        </p:spPr>
        <p:txBody>
          <a:bodyPr wrap="square">
            <a:spAutoFit/>
          </a:bodyPr>
          <a:lstStyle/>
          <a:p>
            <a:r>
              <a:rPr lang="en-US" altLang="zh-CN" dirty="0"/>
              <a:t>get   			// </a:t>
            </a:r>
            <a:r>
              <a:rPr lang="zh-CN" altLang="zh-CN" dirty="0"/>
              <a:t>读访问器</a:t>
            </a:r>
          </a:p>
          <a:p>
            <a:r>
              <a:rPr lang="en-US" altLang="zh-CN" dirty="0"/>
              <a:t>{</a:t>
            </a:r>
            <a:endParaRPr lang="zh-CN" altLang="zh-CN" dirty="0"/>
          </a:p>
          <a:p>
            <a:r>
              <a:rPr lang="en-US" altLang="zh-CN" dirty="0"/>
              <a:t>	…		</a:t>
            </a:r>
            <a:r>
              <a:rPr lang="en-US" altLang="zh-CN" dirty="0" smtClean="0"/>
              <a:t>// </a:t>
            </a:r>
            <a:r>
              <a:rPr lang="zh-CN" altLang="zh-CN" dirty="0"/>
              <a:t>访问器语句块</a:t>
            </a:r>
          </a:p>
          <a:p>
            <a:r>
              <a:rPr lang="en-US" altLang="zh-CN" dirty="0"/>
              <a:t>}</a:t>
            </a:r>
            <a:endParaRPr lang="zh-CN" altLang="zh-CN" dirty="0"/>
          </a:p>
          <a:p>
            <a:r>
              <a:rPr lang="en-US" altLang="zh-CN" dirty="0"/>
              <a:t>set   			// </a:t>
            </a:r>
            <a:r>
              <a:rPr lang="zh-CN" altLang="zh-CN" dirty="0"/>
              <a:t>写访问器</a:t>
            </a:r>
          </a:p>
          <a:p>
            <a:r>
              <a:rPr lang="en-US" altLang="zh-CN" dirty="0"/>
              <a:t>{</a:t>
            </a:r>
            <a:endParaRPr lang="zh-CN" altLang="zh-CN" dirty="0"/>
          </a:p>
          <a:p>
            <a:r>
              <a:rPr lang="en-US" altLang="zh-CN" dirty="0"/>
              <a:t>	…		</a:t>
            </a:r>
            <a:r>
              <a:rPr lang="en-US" altLang="zh-CN" dirty="0" smtClean="0"/>
              <a:t>// </a:t>
            </a:r>
            <a:r>
              <a:rPr lang="zh-CN" altLang="zh-CN" dirty="0"/>
              <a:t>访问器语句块</a:t>
            </a:r>
          </a:p>
          <a:p>
            <a:r>
              <a:rPr lang="en-US" altLang="zh-CN" dirty="0"/>
              <a:t>}</a:t>
            </a:r>
            <a:endParaRPr lang="zh-CN" altLang="zh-CN" dirty="0"/>
          </a:p>
        </p:txBody>
      </p:sp>
      <p:sp>
        <p:nvSpPr>
          <p:cNvPr id="5" name="矩形 4"/>
          <p:cNvSpPr/>
          <p:nvPr/>
        </p:nvSpPr>
        <p:spPr>
          <a:xfrm>
            <a:off x="1293626" y="4242787"/>
            <a:ext cx="9934353" cy="923330"/>
          </a:xfrm>
          <a:prstGeom prst="rect">
            <a:avLst/>
          </a:prstGeom>
        </p:spPr>
        <p:txBody>
          <a:bodyPr wrap="square">
            <a:spAutoFit/>
          </a:bodyPr>
          <a:lstStyle/>
          <a:p>
            <a:r>
              <a:rPr lang="en-US" altLang="zh-CN" dirty="0"/>
              <a:t>get</a:t>
            </a:r>
            <a:r>
              <a:rPr lang="en-US" altLang="zh-CN" baseline="-25000" dirty="0"/>
              <a:t> </a:t>
            </a:r>
            <a:r>
              <a:rPr lang="zh-CN" altLang="zh-CN" dirty="0"/>
              <a:t>访问器的返回值类型与属性的类型相同，所以在语句块中的</a:t>
            </a:r>
            <a:r>
              <a:rPr lang="en-US" altLang="zh-CN" baseline="-25000" dirty="0"/>
              <a:t> </a:t>
            </a:r>
            <a:r>
              <a:rPr lang="en-US" altLang="zh-CN" dirty="0"/>
              <a:t>return</a:t>
            </a:r>
            <a:r>
              <a:rPr lang="en-US" altLang="zh-CN" baseline="-25000" dirty="0"/>
              <a:t> </a:t>
            </a:r>
            <a:r>
              <a:rPr lang="zh-CN" altLang="zh-CN" dirty="0"/>
              <a:t>语句必须有一个可隐式转换为属性类型的表达式。</a:t>
            </a:r>
          </a:p>
          <a:p>
            <a:r>
              <a:rPr lang="en-US" altLang="zh-CN" dirty="0"/>
              <a:t>set</a:t>
            </a:r>
            <a:r>
              <a:rPr lang="en-US" altLang="zh-CN" baseline="-25000" dirty="0"/>
              <a:t> </a:t>
            </a:r>
            <a:r>
              <a:rPr lang="zh-CN" altLang="zh-CN" dirty="0"/>
              <a:t>访问器没有返回值，但它有一个隐式的值参数，其名称为</a:t>
            </a:r>
            <a:r>
              <a:rPr lang="en-US" altLang="zh-CN" baseline="-25000" dirty="0"/>
              <a:t> </a:t>
            </a:r>
            <a:r>
              <a:rPr lang="en-US" altLang="zh-CN" dirty="0"/>
              <a:t>value</a:t>
            </a:r>
            <a:r>
              <a:rPr lang="zh-CN" altLang="zh-CN" dirty="0"/>
              <a:t>，它的类型与属性的类型相同。</a:t>
            </a:r>
          </a:p>
        </p:txBody>
      </p:sp>
    </p:spTree>
    <p:extLst>
      <p:ext uri="{BB962C8B-B14F-4D97-AF65-F5344CB8AC3E}">
        <p14:creationId xmlns:p14="http://schemas.microsoft.com/office/powerpoint/2010/main" val="777690139"/>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属性封装</a:t>
            </a:r>
          </a:p>
        </p:txBody>
      </p:sp>
      <p:sp>
        <p:nvSpPr>
          <p:cNvPr id="3" name="TextBox 2"/>
          <p:cNvSpPr txBox="1"/>
          <p:nvPr/>
        </p:nvSpPr>
        <p:spPr>
          <a:xfrm>
            <a:off x="1105786" y="1414130"/>
            <a:ext cx="10026502" cy="1200329"/>
          </a:xfrm>
          <a:prstGeom prst="rect">
            <a:avLst/>
          </a:prstGeom>
          <a:noFill/>
        </p:spPr>
        <p:txBody>
          <a:bodyPr wrap="square" rtlCol="0">
            <a:spAutoFit/>
          </a:bodyPr>
          <a:lstStyle/>
          <a:p>
            <a:pPr indent="446088"/>
            <a:r>
              <a:rPr lang="zh-CN" altLang="zh-CN" dirty="0"/>
              <a:t>同时包含</a:t>
            </a:r>
            <a:r>
              <a:rPr lang="en-US" altLang="zh-CN" baseline="-25000" dirty="0"/>
              <a:t> </a:t>
            </a:r>
            <a:r>
              <a:rPr lang="en-US" altLang="zh-CN" dirty="0"/>
              <a:t>get</a:t>
            </a:r>
            <a:r>
              <a:rPr lang="en-US" altLang="zh-CN" baseline="-25000" dirty="0"/>
              <a:t> </a:t>
            </a:r>
            <a:r>
              <a:rPr lang="zh-CN" altLang="zh-CN" dirty="0"/>
              <a:t>和</a:t>
            </a:r>
            <a:r>
              <a:rPr lang="en-US" altLang="zh-CN" baseline="-25000" dirty="0"/>
              <a:t> </a:t>
            </a:r>
            <a:r>
              <a:rPr lang="en-US" altLang="zh-CN" dirty="0"/>
              <a:t>set</a:t>
            </a:r>
            <a:r>
              <a:rPr lang="en-US" altLang="zh-CN" baseline="-25000" dirty="0"/>
              <a:t> </a:t>
            </a:r>
            <a:r>
              <a:rPr lang="zh-CN" altLang="zh-CN" dirty="0"/>
              <a:t>访问器的属性是读</a:t>
            </a:r>
            <a:r>
              <a:rPr lang="en-US" altLang="zh-CN" dirty="0"/>
              <a:t>/</a:t>
            </a:r>
            <a:r>
              <a:rPr lang="zh-CN" altLang="zh-CN" dirty="0"/>
              <a:t>写属性，只包含</a:t>
            </a:r>
            <a:r>
              <a:rPr lang="en-US" altLang="zh-CN" baseline="-25000" dirty="0"/>
              <a:t> </a:t>
            </a:r>
            <a:r>
              <a:rPr lang="en-US" altLang="zh-CN" dirty="0"/>
              <a:t>get</a:t>
            </a:r>
            <a:r>
              <a:rPr lang="en-US" altLang="zh-CN" baseline="-25000" dirty="0"/>
              <a:t> </a:t>
            </a:r>
            <a:r>
              <a:rPr lang="zh-CN" altLang="zh-CN" dirty="0"/>
              <a:t>访问器的属性是只读属性，只包含</a:t>
            </a:r>
            <a:r>
              <a:rPr lang="en-US" altLang="zh-CN" baseline="-25000" dirty="0"/>
              <a:t> </a:t>
            </a:r>
            <a:r>
              <a:rPr lang="en-US" altLang="zh-CN" dirty="0"/>
              <a:t>set</a:t>
            </a:r>
            <a:r>
              <a:rPr lang="en-US" altLang="zh-CN" baseline="-25000" dirty="0"/>
              <a:t> </a:t>
            </a:r>
            <a:r>
              <a:rPr lang="zh-CN" altLang="zh-CN" dirty="0"/>
              <a:t>访问器的属性是只写属性。</a:t>
            </a:r>
          </a:p>
          <a:p>
            <a:pPr indent="446088"/>
            <a:r>
              <a:rPr lang="zh-CN" altLang="zh-CN" dirty="0"/>
              <a:t>【例</a:t>
            </a:r>
            <a:r>
              <a:rPr lang="en-US" altLang="zh-CN" b="1" dirty="0"/>
              <a:t>3.1</a:t>
            </a:r>
            <a:r>
              <a:rPr lang="zh-CN" altLang="zh-CN" dirty="0"/>
              <a:t>】 对</a:t>
            </a:r>
            <a:r>
              <a:rPr lang="en-US" altLang="zh-CN" dirty="0" err="1"/>
              <a:t>TextBox</a:t>
            </a:r>
            <a:r>
              <a:rPr lang="zh-CN" altLang="zh-CN" dirty="0"/>
              <a:t>类的</a:t>
            </a:r>
            <a:r>
              <a:rPr lang="en-US" altLang="zh-CN" dirty="0"/>
              <a:t>text</a:t>
            </a:r>
            <a:r>
              <a:rPr lang="zh-CN" altLang="zh-CN" dirty="0"/>
              <a:t>、</a:t>
            </a:r>
            <a:r>
              <a:rPr lang="en-US" altLang="zh-CN" dirty="0" err="1"/>
              <a:t>fontname</a:t>
            </a:r>
            <a:r>
              <a:rPr lang="zh-CN" altLang="zh-CN" dirty="0"/>
              <a:t>、</a:t>
            </a:r>
            <a:r>
              <a:rPr lang="en-US" altLang="zh-CN" dirty="0" err="1"/>
              <a:t>fontsize</a:t>
            </a:r>
            <a:r>
              <a:rPr lang="zh-CN" altLang="zh-CN" dirty="0"/>
              <a:t>、</a:t>
            </a:r>
            <a:r>
              <a:rPr lang="en-US" altLang="zh-CN" dirty="0"/>
              <a:t>multiline</a:t>
            </a:r>
            <a:r>
              <a:rPr lang="zh-CN" altLang="zh-CN" dirty="0"/>
              <a:t>域提供</a:t>
            </a:r>
            <a:r>
              <a:rPr lang="zh-CN" altLang="zh-CN" dirty="0">
                <a:hlinkClick r:id="rId2" action="ppaction://hlinkfile"/>
              </a:rPr>
              <a:t>属性方式的读</a:t>
            </a:r>
            <a:r>
              <a:rPr lang="en-US" altLang="zh-CN" dirty="0">
                <a:hlinkClick r:id="rId2" action="ppaction://hlinkfile"/>
              </a:rPr>
              <a:t>/</a:t>
            </a:r>
            <a:r>
              <a:rPr lang="zh-CN" altLang="zh-CN" dirty="0">
                <a:hlinkClick r:id="rId2" action="ppaction://hlinkfile"/>
              </a:rPr>
              <a:t>写访问。</a:t>
            </a:r>
            <a:endParaRPr lang="zh-CN" altLang="zh-CN" dirty="0"/>
          </a:p>
          <a:p>
            <a:pPr indent="446088"/>
            <a:r>
              <a:rPr lang="zh-CN" altLang="zh-CN" dirty="0"/>
              <a:t>程序运行结果如图</a:t>
            </a:r>
            <a:r>
              <a:rPr lang="en-US" altLang="zh-CN" dirty="0"/>
              <a:t>3.7</a:t>
            </a:r>
            <a:r>
              <a:rPr lang="zh-CN" altLang="zh-CN" dirty="0"/>
              <a:t>所示</a:t>
            </a:r>
            <a:r>
              <a:rPr lang="zh-CN" altLang="zh-CN" dirty="0" smtClean="0"/>
              <a:t>。</a:t>
            </a:r>
            <a:endParaRPr lang="zh-CN" altLang="zh-CN" dirty="0"/>
          </a:p>
        </p:txBody>
      </p:sp>
      <p:pic>
        <p:nvPicPr>
          <p:cNvPr id="5122" name="图片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2662" y="2801470"/>
            <a:ext cx="2496510" cy="1131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105786" y="4040372"/>
            <a:ext cx="10026502" cy="1285032"/>
          </a:xfrm>
          <a:prstGeom prst="rect">
            <a:avLst/>
          </a:prstGeom>
          <a:noFill/>
        </p:spPr>
        <p:txBody>
          <a:bodyPr wrap="square" rtlCol="0">
            <a:spAutoFit/>
          </a:bodyPr>
          <a:lstStyle/>
          <a:p>
            <a:pPr indent="446088">
              <a:lnSpc>
                <a:spcPct val="150000"/>
              </a:lnSpc>
            </a:pPr>
            <a:r>
              <a:rPr lang="zh-CN" altLang="zh-CN" dirty="0"/>
              <a:t>在这个示例中，类</a:t>
            </a:r>
            <a:r>
              <a:rPr lang="en-US" altLang="zh-CN" dirty="0" err="1"/>
              <a:t>TextBox</a:t>
            </a:r>
            <a:r>
              <a:rPr lang="zh-CN" altLang="zh-CN" dirty="0"/>
              <a:t>定义了</a:t>
            </a:r>
            <a:r>
              <a:rPr lang="en-US" altLang="zh-CN" dirty="0"/>
              <a:t>4</a:t>
            </a:r>
            <a:r>
              <a:rPr lang="zh-CN" altLang="zh-CN" dirty="0"/>
              <a:t>个属性，在类体外使用这些属性是用</a:t>
            </a:r>
            <a:r>
              <a:rPr lang="en-US" altLang="zh-CN" baseline="-25000" dirty="0"/>
              <a:t> </a:t>
            </a:r>
            <a:r>
              <a:rPr lang="en-US" altLang="zh-CN" dirty="0"/>
              <a:t>Text1.*</a:t>
            </a:r>
            <a:r>
              <a:rPr lang="zh-CN" altLang="zh-CN" dirty="0"/>
              <a:t>的形式，这与字段域的访问非常类似。编译器根据它们出现的位置调用不同的访问器。如果在表达式中引用该属性则调用</a:t>
            </a:r>
            <a:r>
              <a:rPr lang="en-US" altLang="zh-CN" baseline="-25000" dirty="0"/>
              <a:t> </a:t>
            </a:r>
            <a:r>
              <a:rPr lang="en-US" altLang="zh-CN" dirty="0"/>
              <a:t>get</a:t>
            </a:r>
            <a:r>
              <a:rPr lang="en-US" altLang="zh-CN" baseline="-25000" dirty="0"/>
              <a:t> </a:t>
            </a:r>
            <a:r>
              <a:rPr lang="zh-CN" altLang="zh-CN" dirty="0"/>
              <a:t>访问器，若给属性赋值则调用</a:t>
            </a:r>
            <a:r>
              <a:rPr lang="en-US" altLang="zh-CN" dirty="0"/>
              <a:t>set</a:t>
            </a:r>
            <a:r>
              <a:rPr lang="zh-CN" altLang="zh-CN" dirty="0"/>
              <a:t>访问器，赋值号右边的表达式值传给</a:t>
            </a:r>
            <a:r>
              <a:rPr lang="en-US" altLang="zh-CN" dirty="0"/>
              <a:t>value</a:t>
            </a:r>
            <a:r>
              <a:rPr lang="zh-CN" altLang="zh-CN" dirty="0"/>
              <a:t>。</a:t>
            </a:r>
            <a:endParaRPr lang="zh-CN" altLang="en-US" dirty="0"/>
          </a:p>
        </p:txBody>
      </p:sp>
    </p:spTree>
    <p:extLst>
      <p:ext uri="{BB962C8B-B14F-4D97-AF65-F5344CB8AC3E}">
        <p14:creationId xmlns:p14="http://schemas.microsoft.com/office/powerpoint/2010/main" val="421276879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属性封装</a:t>
            </a:r>
          </a:p>
        </p:txBody>
      </p:sp>
      <p:sp>
        <p:nvSpPr>
          <p:cNvPr id="3" name="TextBox 2"/>
          <p:cNvSpPr txBox="1"/>
          <p:nvPr/>
        </p:nvSpPr>
        <p:spPr>
          <a:xfrm>
            <a:off x="1201479" y="1286540"/>
            <a:ext cx="9845749" cy="1754326"/>
          </a:xfrm>
          <a:prstGeom prst="rect">
            <a:avLst/>
          </a:prstGeom>
          <a:noFill/>
        </p:spPr>
        <p:txBody>
          <a:bodyPr wrap="square" rtlCol="0">
            <a:spAutoFit/>
          </a:bodyPr>
          <a:lstStyle/>
          <a:p>
            <a:pPr indent="446088">
              <a:lnSpc>
                <a:spcPct val="150000"/>
              </a:lnSpc>
            </a:pPr>
            <a:r>
              <a:rPr lang="zh-CN" altLang="zh-CN" dirty="0"/>
              <a:t>属性是字段的自然扩展，当然属性也可作为特殊的方法使用，并不要求它和字段域一一对应，所以属性还可以用于各种控制和计算。</a:t>
            </a:r>
          </a:p>
          <a:p>
            <a:pPr indent="446088">
              <a:lnSpc>
                <a:spcPct val="150000"/>
              </a:lnSpc>
            </a:pPr>
            <a:r>
              <a:rPr lang="zh-CN" altLang="zh-CN" dirty="0"/>
              <a:t>【例</a:t>
            </a:r>
            <a:r>
              <a:rPr lang="en-US" altLang="zh-CN" b="1" dirty="0"/>
              <a:t>3.2</a:t>
            </a:r>
            <a:r>
              <a:rPr lang="zh-CN" altLang="zh-CN" dirty="0"/>
              <a:t>】 定义</a:t>
            </a:r>
            <a:r>
              <a:rPr lang="en-US" altLang="zh-CN" baseline="-25000" dirty="0"/>
              <a:t> </a:t>
            </a:r>
            <a:r>
              <a:rPr lang="en-US" altLang="zh-CN" dirty="0"/>
              <a:t>Label</a:t>
            </a:r>
            <a:r>
              <a:rPr lang="zh-CN" altLang="zh-CN" dirty="0"/>
              <a:t>类，设置</a:t>
            </a:r>
            <a:r>
              <a:rPr lang="en-US" altLang="zh-CN" baseline="-25000" dirty="0"/>
              <a:t> </a:t>
            </a:r>
            <a:r>
              <a:rPr lang="en-US" altLang="zh-CN" dirty="0"/>
              <a:t>Width</a:t>
            </a:r>
            <a:r>
              <a:rPr lang="en-US" altLang="zh-CN" baseline="-25000" dirty="0"/>
              <a:t> </a:t>
            </a:r>
            <a:r>
              <a:rPr lang="zh-CN" altLang="zh-CN" dirty="0"/>
              <a:t>和</a:t>
            </a:r>
            <a:r>
              <a:rPr lang="en-US" altLang="zh-CN" baseline="-25000" dirty="0"/>
              <a:t> </a:t>
            </a:r>
            <a:r>
              <a:rPr lang="en-US" altLang="zh-CN" dirty="0" err="1"/>
              <a:t>Heigh</a:t>
            </a:r>
            <a:r>
              <a:rPr lang="zh-CN" altLang="zh-CN" dirty="0"/>
              <a:t>属性，分别存放两点之间在水平坐标轴和垂直</a:t>
            </a:r>
            <a:r>
              <a:rPr lang="zh-CN" altLang="zh-CN" dirty="0">
                <a:hlinkClick r:id="rId2" action="ppaction://hlinkfile"/>
              </a:rPr>
              <a:t>坐标轴上的投影长度</a:t>
            </a:r>
            <a:r>
              <a:rPr lang="zh-CN" altLang="zh-CN" dirty="0" smtClean="0">
                <a:hlinkClick r:id="rId2" action="ppaction://hlinkfile"/>
              </a:rPr>
              <a:t>。</a:t>
            </a:r>
            <a:endParaRPr lang="zh-CN" altLang="zh-CN" dirty="0"/>
          </a:p>
        </p:txBody>
      </p:sp>
      <p:pic>
        <p:nvPicPr>
          <p:cNvPr id="6146" name="图片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8609" y="3137290"/>
            <a:ext cx="2039568" cy="56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5794493"/>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5268773" y="3387331"/>
            <a:ext cx="2354779" cy="482919"/>
          </a:xfrm>
          <a:prstGeom prst="rect">
            <a:avLst/>
          </a:prstGeom>
        </p:spPr>
        <p:txBody>
          <a:bodyPr wrap="square" lIns="144000" tIns="0" rIns="144000" bIns="0">
            <a:noAutofit/>
          </a:bodyPr>
          <a:lstStyle/>
          <a:p>
            <a:r>
              <a:rPr lang="zh-CN" altLang="zh-CN" sz="2800" b="1" dirty="0"/>
              <a:t>类的继承</a:t>
            </a:r>
          </a:p>
        </p:txBody>
      </p:sp>
      <p:sp>
        <p:nvSpPr>
          <p:cNvPr id="2" name="矩形 1"/>
          <p:cNvSpPr/>
          <p:nvPr/>
        </p:nvSpPr>
        <p:spPr>
          <a:xfrm>
            <a:off x="4733220" y="3911881"/>
            <a:ext cx="1010213"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．引例</a:t>
            </a:r>
          </a:p>
        </p:txBody>
      </p:sp>
      <p:sp>
        <p:nvSpPr>
          <p:cNvPr id="3" name="矩形 2"/>
          <p:cNvSpPr/>
          <p:nvPr/>
        </p:nvSpPr>
        <p:spPr>
          <a:xfrm>
            <a:off x="5900414" y="3922512"/>
            <a:ext cx="1768433"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a:t>
            </a:r>
            <a:r>
              <a:rPr lang="en-US" altLang="zh-CN" b="1" dirty="0">
                <a:solidFill>
                  <a:srgbClr val="0070C0"/>
                </a:solidFill>
              </a:rPr>
              <a:t>base</a:t>
            </a:r>
            <a:r>
              <a:rPr lang="zh-CN" altLang="zh-CN" b="1" dirty="0">
                <a:solidFill>
                  <a:srgbClr val="0070C0"/>
                </a:solidFill>
              </a:rPr>
              <a:t>关键字</a:t>
            </a:r>
          </a:p>
        </p:txBody>
      </p:sp>
      <p:sp>
        <p:nvSpPr>
          <p:cNvPr id="8" name="TextBox 7"/>
          <p:cNvSpPr txBox="1"/>
          <p:nvPr/>
        </p:nvSpPr>
        <p:spPr>
          <a:xfrm>
            <a:off x="4760968" y="4291844"/>
            <a:ext cx="2615610" cy="369332"/>
          </a:xfrm>
          <a:prstGeom prst="rect">
            <a:avLst/>
          </a:prstGeom>
          <a:noFill/>
        </p:spPr>
        <p:txBody>
          <a:bodyPr wrap="square" rtlCol="0">
            <a:spAutoFit/>
          </a:bodyPr>
          <a:lstStyle/>
          <a:p>
            <a:r>
              <a:rPr lang="en-US" altLang="zh-CN" b="1" dirty="0" smtClean="0">
                <a:solidFill>
                  <a:srgbClr val="0070C0"/>
                </a:solidFill>
              </a:rPr>
              <a:t>3</a:t>
            </a:r>
            <a:r>
              <a:rPr lang="zh-CN" altLang="zh-CN" b="1" dirty="0">
                <a:solidFill>
                  <a:srgbClr val="0070C0"/>
                </a:solidFill>
              </a:rPr>
              <a:t>．</a:t>
            </a:r>
            <a:r>
              <a:rPr lang="en-US" altLang="zh-CN" b="1" dirty="0" err="1">
                <a:solidFill>
                  <a:srgbClr val="0070C0"/>
                </a:solidFill>
              </a:rPr>
              <a:t>System.Object</a:t>
            </a:r>
            <a:r>
              <a:rPr lang="zh-CN" altLang="zh-CN" b="1" dirty="0" smtClean="0">
                <a:solidFill>
                  <a:srgbClr val="0070C0"/>
                </a:solidFill>
              </a:rPr>
              <a:t>类</a:t>
            </a:r>
            <a:endParaRPr lang="zh-CN" altLang="zh-CN" b="1" dirty="0">
              <a:solidFill>
                <a:srgbClr val="0070C0"/>
              </a:solidFill>
            </a:endParaRPr>
          </a:p>
        </p:txBody>
      </p:sp>
    </p:spTree>
    <p:extLst>
      <p:ext uri="{BB962C8B-B14F-4D97-AF65-F5344CB8AC3E}">
        <p14:creationId xmlns:p14="http://schemas.microsoft.com/office/powerpoint/2010/main" val="2426851251"/>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．引例</a:t>
            </a:r>
          </a:p>
        </p:txBody>
      </p:sp>
      <p:sp>
        <p:nvSpPr>
          <p:cNvPr id="4" name="TextBox 3"/>
          <p:cNvSpPr txBox="1"/>
          <p:nvPr/>
        </p:nvSpPr>
        <p:spPr>
          <a:xfrm>
            <a:off x="1265274" y="1369344"/>
            <a:ext cx="6326372" cy="646331"/>
          </a:xfrm>
          <a:prstGeom prst="rect">
            <a:avLst/>
          </a:prstGeom>
          <a:noFill/>
        </p:spPr>
        <p:txBody>
          <a:bodyPr wrap="square" rtlCol="0">
            <a:spAutoFit/>
          </a:bodyPr>
          <a:lstStyle/>
          <a:p>
            <a:r>
              <a:rPr lang="zh-CN" altLang="zh-CN" dirty="0"/>
              <a:t>图</a:t>
            </a:r>
            <a:r>
              <a:rPr lang="en-US" altLang="zh-CN" dirty="0"/>
              <a:t>3.9</a:t>
            </a:r>
            <a:r>
              <a:rPr lang="zh-CN" altLang="zh-CN" dirty="0"/>
              <a:t>是采用类的层次图表示继承的例子。</a:t>
            </a:r>
          </a:p>
          <a:p>
            <a:r>
              <a:rPr lang="zh-CN" altLang="zh-CN" dirty="0" smtClean="0"/>
              <a:t>下面</a:t>
            </a:r>
            <a:r>
              <a:rPr lang="zh-CN" altLang="zh-CN" dirty="0"/>
              <a:t>用程序实现图</a:t>
            </a:r>
            <a:r>
              <a:rPr lang="en-US" altLang="zh-CN" dirty="0"/>
              <a:t>3.9</a:t>
            </a:r>
            <a:r>
              <a:rPr lang="zh-CN" altLang="zh-CN" dirty="0"/>
              <a:t>所示的类的层次结构。 </a:t>
            </a:r>
            <a:endParaRPr lang="zh-CN" altLang="en-US" dirty="0"/>
          </a:p>
        </p:txBody>
      </p:sp>
      <p:pic>
        <p:nvPicPr>
          <p:cNvPr id="12290" name="Picture 2" descr="3t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9882" y="2157966"/>
            <a:ext cx="3421764" cy="1998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265274" y="4265059"/>
            <a:ext cx="2416046" cy="369332"/>
          </a:xfrm>
          <a:prstGeom prst="rect">
            <a:avLst/>
          </a:prstGeom>
        </p:spPr>
        <p:txBody>
          <a:bodyPr wrap="none">
            <a:spAutoFit/>
          </a:bodyPr>
          <a:lstStyle/>
          <a:p>
            <a:r>
              <a:rPr lang="zh-CN" altLang="zh-CN" dirty="0">
                <a:hlinkClick r:id="rId3" action="ppaction://hlinkfile"/>
              </a:rPr>
              <a:t>【例</a:t>
            </a:r>
            <a:r>
              <a:rPr lang="en-US" altLang="zh-CN" b="1" dirty="0">
                <a:hlinkClick r:id="rId3" action="ppaction://hlinkfile"/>
              </a:rPr>
              <a:t>3.3</a:t>
            </a:r>
            <a:r>
              <a:rPr lang="zh-CN" altLang="zh-CN" dirty="0">
                <a:hlinkClick r:id="rId3" action="ppaction://hlinkfile"/>
              </a:rPr>
              <a:t>】 类的继承。</a:t>
            </a:r>
            <a:endParaRPr lang="zh-CN" altLang="zh-CN" dirty="0"/>
          </a:p>
        </p:txBody>
      </p:sp>
      <p:sp>
        <p:nvSpPr>
          <p:cNvPr id="6" name="矩形 5"/>
          <p:cNvSpPr/>
          <p:nvPr/>
        </p:nvSpPr>
        <p:spPr>
          <a:xfrm>
            <a:off x="1436858" y="4634391"/>
            <a:ext cx="3172663" cy="369332"/>
          </a:xfrm>
          <a:prstGeom prst="rect">
            <a:avLst/>
          </a:prstGeom>
        </p:spPr>
        <p:txBody>
          <a:bodyPr wrap="none">
            <a:spAutoFit/>
          </a:bodyPr>
          <a:lstStyle/>
          <a:p>
            <a:r>
              <a:rPr lang="zh-CN" altLang="zh-CN" dirty="0"/>
              <a:t>程序运行结果如图</a:t>
            </a:r>
            <a:r>
              <a:rPr lang="en-US" altLang="zh-CN" dirty="0"/>
              <a:t>3.10</a:t>
            </a:r>
            <a:r>
              <a:rPr lang="zh-CN" altLang="zh-CN" dirty="0"/>
              <a:t>所示。</a:t>
            </a:r>
          </a:p>
        </p:txBody>
      </p:sp>
      <p:pic>
        <p:nvPicPr>
          <p:cNvPr id="12291" name="图片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5287" y="5071893"/>
            <a:ext cx="7271877" cy="703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2565363"/>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a:t>
            </a:r>
            <a:r>
              <a:rPr lang="en-US" altLang="zh-CN" sz="2800" b="1" dirty="0"/>
              <a:t>base</a:t>
            </a:r>
            <a:r>
              <a:rPr lang="zh-CN" altLang="zh-CN" sz="2800" b="1" dirty="0"/>
              <a:t>关键字</a:t>
            </a:r>
          </a:p>
        </p:txBody>
      </p:sp>
      <p:sp>
        <p:nvSpPr>
          <p:cNvPr id="3" name="矩形 2"/>
          <p:cNvSpPr/>
          <p:nvPr/>
        </p:nvSpPr>
        <p:spPr>
          <a:xfrm>
            <a:off x="1208136" y="1144209"/>
            <a:ext cx="4480714" cy="369332"/>
          </a:xfrm>
          <a:prstGeom prst="rect">
            <a:avLst/>
          </a:prstGeom>
        </p:spPr>
        <p:txBody>
          <a:bodyPr wrap="none">
            <a:spAutoFit/>
          </a:bodyPr>
          <a:lstStyle/>
          <a:p>
            <a:r>
              <a:rPr lang="zh-CN" altLang="zh-CN" dirty="0"/>
              <a:t>【例</a:t>
            </a:r>
            <a:r>
              <a:rPr lang="en-US" altLang="zh-CN" dirty="0"/>
              <a:t>3.3</a:t>
            </a:r>
            <a:r>
              <a:rPr lang="zh-CN" altLang="zh-CN" dirty="0"/>
              <a:t>】程序中的</a:t>
            </a:r>
            <a:r>
              <a:rPr lang="en-US" altLang="zh-CN" dirty="0"/>
              <a:t>Square</a:t>
            </a:r>
            <a:r>
              <a:rPr lang="zh-CN" altLang="zh-CN" dirty="0"/>
              <a:t>类也可改写成：</a:t>
            </a:r>
          </a:p>
        </p:txBody>
      </p:sp>
      <p:sp>
        <p:nvSpPr>
          <p:cNvPr id="4" name="圆角矩形 3"/>
          <p:cNvSpPr/>
          <p:nvPr/>
        </p:nvSpPr>
        <p:spPr>
          <a:xfrm>
            <a:off x="1410586" y="1525874"/>
            <a:ext cx="9445256" cy="1328023"/>
          </a:xfrm>
          <a:prstGeom prst="roundRect">
            <a:avLst/>
          </a:prstGeom>
          <a:solidFill>
            <a:srgbClr val="EDD0D0"/>
          </a:solidFill>
        </p:spPr>
        <p:txBody>
          <a:bodyPr wrap="square">
            <a:spAutoFit/>
          </a:bodyPr>
          <a:lstStyle/>
          <a:p>
            <a:r>
              <a:rPr lang="en-US" altLang="zh-CN" dirty="0"/>
              <a:t>public class Square: Rectangular</a:t>
            </a:r>
            <a:endParaRPr lang="zh-CN" altLang="zh-CN" dirty="0"/>
          </a:p>
          <a:p>
            <a:r>
              <a:rPr lang="en-US" altLang="zh-CN" dirty="0"/>
              <a:t>{</a:t>
            </a:r>
            <a:endParaRPr lang="zh-CN" altLang="zh-CN" dirty="0"/>
          </a:p>
          <a:p>
            <a:r>
              <a:rPr lang="en-US" altLang="zh-CN" dirty="0"/>
              <a:t>	public Square(string </a:t>
            </a:r>
            <a:r>
              <a:rPr lang="en-US" altLang="zh-CN" dirty="0" err="1"/>
              <a:t>Color,double</a:t>
            </a:r>
            <a:r>
              <a:rPr lang="en-US" altLang="zh-CN" dirty="0"/>
              <a:t> Side):base(</a:t>
            </a:r>
            <a:r>
              <a:rPr lang="en-US" altLang="zh-CN" dirty="0" err="1"/>
              <a:t>Color,Side,Side</a:t>
            </a:r>
            <a:r>
              <a:rPr lang="en-US" altLang="zh-CN" dirty="0"/>
              <a:t>){ }</a:t>
            </a:r>
            <a:endParaRPr lang="zh-CN" altLang="zh-CN" dirty="0"/>
          </a:p>
          <a:p>
            <a:r>
              <a:rPr lang="en-US" altLang="zh-CN" dirty="0"/>
              <a:t>}</a:t>
            </a:r>
            <a:endParaRPr lang="zh-CN" altLang="zh-CN" dirty="0"/>
          </a:p>
        </p:txBody>
      </p:sp>
      <p:sp>
        <p:nvSpPr>
          <p:cNvPr id="5" name="矩形 4"/>
          <p:cNvSpPr/>
          <p:nvPr/>
        </p:nvSpPr>
        <p:spPr>
          <a:xfrm>
            <a:off x="1410586" y="2831781"/>
            <a:ext cx="9796130" cy="646331"/>
          </a:xfrm>
          <a:prstGeom prst="rect">
            <a:avLst/>
          </a:prstGeom>
        </p:spPr>
        <p:txBody>
          <a:bodyPr wrap="square">
            <a:spAutoFit/>
          </a:bodyPr>
          <a:lstStyle/>
          <a:p>
            <a:r>
              <a:rPr lang="zh-CN" altLang="zh-CN" dirty="0"/>
              <a:t>关键字</a:t>
            </a:r>
            <a:r>
              <a:rPr lang="en-US" altLang="zh-CN" dirty="0"/>
              <a:t>base</a:t>
            </a:r>
            <a:r>
              <a:rPr lang="zh-CN" altLang="zh-CN" dirty="0"/>
              <a:t>的作用是调用</a:t>
            </a:r>
            <a:r>
              <a:rPr lang="en-US" altLang="zh-CN" dirty="0"/>
              <a:t>Rectangular</a:t>
            </a:r>
            <a:r>
              <a:rPr lang="zh-CN" altLang="zh-CN" dirty="0"/>
              <a:t>类的构造函数，并将</a:t>
            </a:r>
            <a:r>
              <a:rPr lang="en-US" altLang="zh-CN" dirty="0"/>
              <a:t>Square</a:t>
            </a:r>
            <a:r>
              <a:rPr lang="zh-CN" altLang="zh-CN" dirty="0"/>
              <a:t>类的变量初始化。</a:t>
            </a:r>
          </a:p>
          <a:p>
            <a:r>
              <a:rPr lang="zh-CN" altLang="zh-CN" dirty="0"/>
              <a:t>如果将</a:t>
            </a:r>
            <a:r>
              <a:rPr lang="en-US" altLang="zh-CN" dirty="0"/>
              <a:t>Square</a:t>
            </a:r>
            <a:r>
              <a:rPr lang="zh-CN" altLang="zh-CN" dirty="0"/>
              <a:t>类改写成：</a:t>
            </a:r>
          </a:p>
        </p:txBody>
      </p:sp>
      <p:sp>
        <p:nvSpPr>
          <p:cNvPr id="6" name="圆角矩形 5"/>
          <p:cNvSpPr/>
          <p:nvPr/>
        </p:nvSpPr>
        <p:spPr>
          <a:xfrm>
            <a:off x="1410586" y="3477537"/>
            <a:ext cx="9445256" cy="1328023"/>
          </a:xfrm>
          <a:prstGeom prst="roundRect">
            <a:avLst/>
          </a:prstGeom>
          <a:solidFill>
            <a:srgbClr val="EDD0D0"/>
          </a:solidFill>
        </p:spPr>
        <p:txBody>
          <a:bodyPr wrap="square">
            <a:spAutoFit/>
          </a:bodyPr>
          <a:lstStyle/>
          <a:p>
            <a:r>
              <a:rPr lang="en-US" altLang="zh-CN" dirty="0"/>
              <a:t>public class Square: Rectangular</a:t>
            </a:r>
            <a:endParaRPr lang="zh-CN" altLang="zh-CN" dirty="0"/>
          </a:p>
          <a:p>
            <a:r>
              <a:rPr lang="en-US" altLang="zh-CN" dirty="0"/>
              <a:t>{</a:t>
            </a:r>
            <a:endParaRPr lang="zh-CN" altLang="zh-CN" dirty="0"/>
          </a:p>
          <a:p>
            <a:r>
              <a:rPr lang="en-US" altLang="zh-CN" dirty="0"/>
              <a:t>	public Square(string </a:t>
            </a:r>
            <a:r>
              <a:rPr lang="en-US" altLang="zh-CN" dirty="0" err="1"/>
              <a:t>Color,double</a:t>
            </a:r>
            <a:r>
              <a:rPr lang="en-US" altLang="zh-CN" dirty="0"/>
              <a:t> Side){ }</a:t>
            </a:r>
            <a:endParaRPr lang="zh-CN" altLang="zh-CN" dirty="0"/>
          </a:p>
          <a:p>
            <a:r>
              <a:rPr lang="en-US" altLang="zh-CN" dirty="0"/>
              <a:t>}</a:t>
            </a:r>
            <a:endParaRPr lang="zh-CN" altLang="zh-CN" dirty="0"/>
          </a:p>
        </p:txBody>
      </p:sp>
      <p:sp>
        <p:nvSpPr>
          <p:cNvPr id="7" name="矩形 6"/>
          <p:cNvSpPr/>
          <p:nvPr/>
        </p:nvSpPr>
        <p:spPr>
          <a:xfrm>
            <a:off x="1410585" y="4805560"/>
            <a:ext cx="9041219" cy="369332"/>
          </a:xfrm>
          <a:prstGeom prst="rect">
            <a:avLst/>
          </a:prstGeom>
        </p:spPr>
        <p:txBody>
          <a:bodyPr wrap="square">
            <a:spAutoFit/>
          </a:bodyPr>
          <a:lstStyle/>
          <a:p>
            <a:r>
              <a:rPr lang="zh-CN" altLang="zh-CN" dirty="0"/>
              <a:t>这种情况调用的就是父类的无参构造函数，而非有参构造函数，它等同于：</a:t>
            </a:r>
          </a:p>
        </p:txBody>
      </p:sp>
      <p:sp>
        <p:nvSpPr>
          <p:cNvPr id="8" name="圆角矩形 7"/>
          <p:cNvSpPr/>
          <p:nvPr/>
        </p:nvSpPr>
        <p:spPr>
          <a:xfrm>
            <a:off x="1410586" y="5174892"/>
            <a:ext cx="9445256" cy="1328023"/>
          </a:xfrm>
          <a:prstGeom prst="roundRect">
            <a:avLst/>
          </a:prstGeom>
          <a:solidFill>
            <a:srgbClr val="EDD0D0"/>
          </a:solidFill>
        </p:spPr>
        <p:txBody>
          <a:bodyPr wrap="square">
            <a:spAutoFit/>
          </a:bodyPr>
          <a:lstStyle/>
          <a:p>
            <a:r>
              <a:rPr lang="en-US" altLang="zh-CN" dirty="0"/>
              <a:t>public class Square: Rectangular</a:t>
            </a:r>
            <a:endParaRPr lang="zh-CN" altLang="zh-CN" dirty="0"/>
          </a:p>
          <a:p>
            <a:r>
              <a:rPr lang="en-US" altLang="zh-CN" dirty="0"/>
              <a:t>{</a:t>
            </a:r>
            <a:endParaRPr lang="zh-CN" altLang="zh-CN" dirty="0"/>
          </a:p>
          <a:p>
            <a:r>
              <a:rPr lang="en-US" altLang="zh-CN" dirty="0"/>
              <a:t>	public Square(string </a:t>
            </a:r>
            <a:r>
              <a:rPr lang="en-US" altLang="zh-CN" dirty="0" err="1"/>
              <a:t>Color,double</a:t>
            </a:r>
            <a:r>
              <a:rPr lang="en-US" altLang="zh-CN" dirty="0"/>
              <a:t> Side):base(){ }</a:t>
            </a:r>
            <a:endParaRPr lang="zh-CN" altLang="zh-CN" dirty="0"/>
          </a:p>
          <a:p>
            <a:r>
              <a:rPr lang="en-US" altLang="zh-CN" dirty="0"/>
              <a:t>}</a:t>
            </a:r>
            <a:endParaRPr lang="zh-CN" altLang="zh-CN" dirty="0"/>
          </a:p>
        </p:txBody>
      </p:sp>
    </p:spTree>
    <p:extLst>
      <p:ext uri="{BB962C8B-B14F-4D97-AF65-F5344CB8AC3E}">
        <p14:creationId xmlns:p14="http://schemas.microsoft.com/office/powerpoint/2010/main" val="3030123328"/>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4418177" y="3426930"/>
            <a:ext cx="4153256" cy="482919"/>
          </a:xfrm>
          <a:prstGeom prst="rect">
            <a:avLst/>
          </a:prstGeom>
        </p:spPr>
        <p:txBody>
          <a:bodyPr wrap="square" lIns="144000" tIns="0" rIns="144000" bIns="0">
            <a:noAutofit/>
          </a:bodyPr>
          <a:lstStyle/>
          <a:p>
            <a:r>
              <a:rPr lang="zh-CN" altLang="zh-CN" sz="2800" b="1" dirty="0"/>
              <a:t>思想渊源与编程哲学</a:t>
            </a:r>
          </a:p>
        </p:txBody>
      </p:sp>
      <p:sp>
        <p:nvSpPr>
          <p:cNvPr id="2" name="矩形 1"/>
          <p:cNvSpPr/>
          <p:nvPr/>
        </p:nvSpPr>
        <p:spPr>
          <a:xfrm>
            <a:off x="3691174" y="4047177"/>
            <a:ext cx="2404826"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．程序设计的新哲学</a:t>
            </a:r>
          </a:p>
        </p:txBody>
      </p:sp>
      <p:sp>
        <p:nvSpPr>
          <p:cNvPr id="3" name="矩形 2"/>
          <p:cNvSpPr/>
          <p:nvPr/>
        </p:nvSpPr>
        <p:spPr>
          <a:xfrm>
            <a:off x="6166607" y="4047177"/>
            <a:ext cx="2404826"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．对象、类与实例化</a:t>
            </a:r>
          </a:p>
        </p:txBody>
      </p:sp>
    </p:spTree>
    <p:extLst>
      <p:ext uri="{BB962C8B-B14F-4D97-AF65-F5344CB8AC3E}">
        <p14:creationId xmlns:p14="http://schemas.microsoft.com/office/powerpoint/2010/main" val="2503393960"/>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a:t>
            </a:r>
            <a:r>
              <a:rPr lang="en-US" altLang="zh-CN" sz="2800" b="1" dirty="0"/>
              <a:t>base</a:t>
            </a:r>
            <a:r>
              <a:rPr lang="zh-CN" altLang="zh-CN" sz="2800" b="1" dirty="0"/>
              <a:t>关键字</a:t>
            </a:r>
          </a:p>
        </p:txBody>
      </p:sp>
      <p:sp>
        <p:nvSpPr>
          <p:cNvPr id="3" name="TextBox 2"/>
          <p:cNvSpPr txBox="1"/>
          <p:nvPr/>
        </p:nvSpPr>
        <p:spPr>
          <a:xfrm>
            <a:off x="1084521" y="1297172"/>
            <a:ext cx="10079665" cy="1754326"/>
          </a:xfrm>
          <a:prstGeom prst="rect">
            <a:avLst/>
          </a:prstGeom>
          <a:noFill/>
        </p:spPr>
        <p:txBody>
          <a:bodyPr wrap="square" rtlCol="0">
            <a:spAutoFit/>
          </a:bodyPr>
          <a:lstStyle/>
          <a:p>
            <a:pPr indent="446088">
              <a:lnSpc>
                <a:spcPct val="150000"/>
              </a:lnSpc>
            </a:pPr>
            <a:r>
              <a:rPr lang="zh-CN" altLang="zh-CN" dirty="0"/>
              <a:t>【例</a:t>
            </a:r>
            <a:r>
              <a:rPr lang="en-US" altLang="zh-CN" b="1" dirty="0"/>
              <a:t>3.4</a:t>
            </a:r>
            <a:r>
              <a:rPr lang="zh-CN" altLang="zh-CN" dirty="0"/>
              <a:t>】 </a:t>
            </a:r>
            <a:r>
              <a:rPr lang="en-US" altLang="zh-CN" dirty="0">
                <a:hlinkClick r:id="rId2" action="ppaction://hlinkfile"/>
              </a:rPr>
              <a:t>base</a:t>
            </a:r>
            <a:r>
              <a:rPr lang="zh-CN" altLang="zh-CN" dirty="0">
                <a:hlinkClick r:id="rId2" action="ppaction://hlinkfile"/>
              </a:rPr>
              <a:t>调用基类的方法。</a:t>
            </a:r>
            <a:endParaRPr lang="zh-CN" altLang="zh-CN" dirty="0"/>
          </a:p>
          <a:p>
            <a:pPr indent="446088">
              <a:lnSpc>
                <a:spcPct val="150000"/>
              </a:lnSpc>
            </a:pPr>
            <a:r>
              <a:rPr lang="zh-CN" altLang="zh-CN" dirty="0"/>
              <a:t>在上例中，</a:t>
            </a:r>
            <a:r>
              <a:rPr lang="en-US" altLang="zh-CN" dirty="0"/>
              <a:t>Employee</a:t>
            </a:r>
            <a:r>
              <a:rPr lang="zh-CN" altLang="zh-CN" dirty="0"/>
              <a:t>类的</a:t>
            </a:r>
            <a:r>
              <a:rPr lang="en-US" altLang="zh-CN" baseline="-25000" dirty="0"/>
              <a:t> </a:t>
            </a:r>
            <a:r>
              <a:rPr lang="en-US" altLang="zh-CN" dirty="0" err="1"/>
              <a:t>GetInfoEmployee</a:t>
            </a:r>
            <a:r>
              <a:rPr lang="en-US" altLang="zh-CN" baseline="-25000" dirty="0"/>
              <a:t> </a:t>
            </a:r>
            <a:r>
              <a:rPr lang="zh-CN" altLang="zh-CN" dirty="0"/>
              <a:t>方法使用了</a:t>
            </a:r>
            <a:r>
              <a:rPr lang="en-US" altLang="zh-CN" baseline="-25000" dirty="0"/>
              <a:t> </a:t>
            </a:r>
            <a:r>
              <a:rPr lang="en-US" altLang="zh-CN" dirty="0"/>
              <a:t>base</a:t>
            </a:r>
            <a:r>
              <a:rPr lang="en-US" altLang="zh-CN" baseline="-25000" dirty="0"/>
              <a:t> </a:t>
            </a:r>
            <a:r>
              <a:rPr lang="zh-CN" altLang="zh-CN" dirty="0"/>
              <a:t>关键字，调用基类</a:t>
            </a:r>
            <a:r>
              <a:rPr lang="en-US" altLang="zh-CN" baseline="-25000" dirty="0"/>
              <a:t> </a:t>
            </a:r>
            <a:r>
              <a:rPr lang="en-US" altLang="zh-CN" dirty="0"/>
              <a:t>Person</a:t>
            </a:r>
            <a:r>
              <a:rPr lang="en-US" altLang="zh-CN" baseline="-25000" dirty="0"/>
              <a:t> </a:t>
            </a:r>
            <a:r>
              <a:rPr lang="zh-CN" altLang="zh-CN" dirty="0"/>
              <a:t>的</a:t>
            </a:r>
            <a:r>
              <a:rPr lang="en-US" altLang="zh-CN" dirty="0" err="1"/>
              <a:t>GetInfoPerson</a:t>
            </a:r>
            <a:r>
              <a:rPr lang="zh-CN" altLang="zh-CN" dirty="0"/>
              <a:t>方法。</a:t>
            </a:r>
          </a:p>
          <a:p>
            <a:pPr indent="446088">
              <a:lnSpc>
                <a:spcPct val="150000"/>
              </a:lnSpc>
            </a:pPr>
            <a:r>
              <a:rPr lang="zh-CN" altLang="zh-CN" dirty="0"/>
              <a:t>程序运行结果如图</a:t>
            </a:r>
            <a:r>
              <a:rPr lang="en-US" altLang="zh-CN" dirty="0"/>
              <a:t>3.11</a:t>
            </a:r>
            <a:r>
              <a:rPr lang="zh-CN" altLang="zh-CN" dirty="0"/>
              <a:t>所示</a:t>
            </a:r>
            <a:r>
              <a:rPr lang="zh-CN" altLang="zh-CN" dirty="0" smtClean="0"/>
              <a:t>。</a:t>
            </a:r>
            <a:endParaRPr lang="zh-CN" altLang="zh-CN" dirty="0"/>
          </a:p>
        </p:txBody>
      </p:sp>
      <p:pic>
        <p:nvPicPr>
          <p:cNvPr id="13314" name="图片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604" y="3082762"/>
            <a:ext cx="3264823" cy="100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9517831"/>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smtClean="0"/>
              <a:t>3</a:t>
            </a:r>
            <a:r>
              <a:rPr lang="zh-CN" altLang="zh-CN" sz="2800" b="1" dirty="0"/>
              <a:t>．</a:t>
            </a:r>
            <a:r>
              <a:rPr lang="en-US" altLang="zh-CN" sz="2800" b="1" dirty="0" err="1"/>
              <a:t>System.Object</a:t>
            </a:r>
            <a:r>
              <a:rPr lang="zh-CN" altLang="zh-CN" sz="2800" b="1" dirty="0"/>
              <a:t>类</a:t>
            </a:r>
          </a:p>
        </p:txBody>
      </p:sp>
      <p:sp>
        <p:nvSpPr>
          <p:cNvPr id="3" name="TextBox 2"/>
          <p:cNvSpPr txBox="1"/>
          <p:nvPr/>
        </p:nvSpPr>
        <p:spPr>
          <a:xfrm>
            <a:off x="1041991" y="1148316"/>
            <a:ext cx="9920176" cy="923330"/>
          </a:xfrm>
          <a:prstGeom prst="rect">
            <a:avLst/>
          </a:prstGeom>
          <a:noFill/>
        </p:spPr>
        <p:txBody>
          <a:bodyPr wrap="square" rtlCol="0">
            <a:spAutoFit/>
          </a:bodyPr>
          <a:lstStyle/>
          <a:p>
            <a:pPr indent="446088"/>
            <a:r>
              <a:rPr lang="en-US" altLang="zh-CN" dirty="0"/>
              <a:t>C#</a:t>
            </a:r>
            <a:r>
              <a:rPr lang="zh-CN" altLang="zh-CN" dirty="0"/>
              <a:t>中所有类都派生于</a:t>
            </a:r>
            <a:r>
              <a:rPr lang="en-US" altLang="zh-CN" baseline="-25000" dirty="0"/>
              <a:t> </a:t>
            </a:r>
            <a:r>
              <a:rPr lang="en-US" altLang="zh-CN" dirty="0" err="1"/>
              <a:t>System.Object</a:t>
            </a:r>
            <a:r>
              <a:rPr lang="en-US" altLang="zh-CN" baseline="-25000" dirty="0"/>
              <a:t> </a:t>
            </a:r>
            <a:r>
              <a:rPr lang="zh-CN" altLang="zh-CN" dirty="0"/>
              <a:t>类。在定义类时如果没有指定派生于哪一个类，系统就默认其派生于</a:t>
            </a:r>
            <a:r>
              <a:rPr lang="en-US" altLang="zh-CN" dirty="0"/>
              <a:t>Object</a:t>
            </a:r>
            <a:r>
              <a:rPr lang="zh-CN" altLang="zh-CN" dirty="0"/>
              <a:t>类。</a:t>
            </a:r>
          </a:p>
          <a:p>
            <a:pPr indent="446088"/>
            <a:r>
              <a:rPr lang="zh-CN" altLang="zh-CN" dirty="0"/>
              <a:t>于是，【例</a:t>
            </a:r>
            <a:r>
              <a:rPr lang="en-US" altLang="zh-CN" dirty="0"/>
              <a:t>3.3</a:t>
            </a:r>
            <a:r>
              <a:rPr lang="zh-CN" altLang="zh-CN" dirty="0"/>
              <a:t>】中</a:t>
            </a:r>
            <a:r>
              <a:rPr lang="en-US" altLang="zh-CN" dirty="0"/>
              <a:t>Shape</a:t>
            </a:r>
            <a:r>
              <a:rPr lang="zh-CN" altLang="zh-CN" dirty="0"/>
              <a:t>的定义就等同于</a:t>
            </a:r>
            <a:r>
              <a:rPr lang="zh-CN" altLang="zh-CN" dirty="0" smtClean="0"/>
              <a:t>：</a:t>
            </a:r>
            <a:endParaRPr lang="zh-CN" altLang="zh-CN" dirty="0"/>
          </a:p>
        </p:txBody>
      </p:sp>
      <p:sp>
        <p:nvSpPr>
          <p:cNvPr id="4" name="圆角矩形 3"/>
          <p:cNvSpPr/>
          <p:nvPr/>
        </p:nvSpPr>
        <p:spPr>
          <a:xfrm>
            <a:off x="1740195" y="2081704"/>
            <a:ext cx="8966792" cy="1328023"/>
          </a:xfrm>
          <a:prstGeom prst="roundRect">
            <a:avLst/>
          </a:prstGeom>
          <a:solidFill>
            <a:srgbClr val="EDD0D0"/>
          </a:solidFill>
        </p:spPr>
        <p:txBody>
          <a:bodyPr wrap="square">
            <a:spAutoFit/>
          </a:bodyPr>
          <a:lstStyle/>
          <a:p>
            <a:r>
              <a:rPr lang="en-US" altLang="zh-CN" dirty="0"/>
              <a:t>public class Shape :</a:t>
            </a:r>
            <a:r>
              <a:rPr lang="en-US" altLang="zh-CN" dirty="0" err="1"/>
              <a:t>System.Object</a:t>
            </a:r>
            <a:endParaRPr lang="zh-CN" altLang="zh-CN" dirty="0"/>
          </a:p>
          <a:p>
            <a:r>
              <a:rPr lang="en-US" altLang="zh-CN" dirty="0"/>
              <a:t>{</a:t>
            </a:r>
            <a:endParaRPr lang="zh-CN" altLang="zh-CN" dirty="0"/>
          </a:p>
          <a:p>
            <a:r>
              <a:rPr lang="en-US" altLang="zh-CN" dirty="0"/>
              <a:t>	//TODO…</a:t>
            </a:r>
            <a:endParaRPr lang="zh-CN" altLang="zh-CN" dirty="0"/>
          </a:p>
          <a:p>
            <a:r>
              <a:rPr lang="en-US" altLang="zh-CN" dirty="0"/>
              <a:t>}</a:t>
            </a:r>
            <a:endParaRPr lang="zh-CN" altLang="zh-CN" dirty="0"/>
          </a:p>
        </p:txBody>
      </p:sp>
      <p:sp>
        <p:nvSpPr>
          <p:cNvPr id="5" name="燕尾形 4"/>
          <p:cNvSpPr/>
          <p:nvPr/>
        </p:nvSpPr>
        <p:spPr>
          <a:xfrm rot="5400000">
            <a:off x="1923784" y="3979920"/>
            <a:ext cx="357122" cy="571395"/>
          </a:xfrm>
          <a:prstGeom prst="chevron">
            <a:avLst/>
          </a:prstGeom>
          <a:solidFill>
            <a:srgbClr val="D88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50000"/>
                </a:schemeClr>
              </a:solidFill>
            </a:endParaRPr>
          </a:p>
        </p:txBody>
      </p:sp>
      <p:cxnSp>
        <p:nvCxnSpPr>
          <p:cNvPr id="6" name="直接连接符 5"/>
          <p:cNvCxnSpPr/>
          <p:nvPr/>
        </p:nvCxnSpPr>
        <p:spPr>
          <a:xfrm>
            <a:off x="2102345" y="4551315"/>
            <a:ext cx="3606927" cy="0"/>
          </a:xfrm>
          <a:prstGeom prst="line">
            <a:avLst/>
          </a:prstGeom>
          <a:ln>
            <a:solidFill>
              <a:schemeClr val="bg1">
                <a:lumMod val="7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矩形 47"/>
          <p:cNvSpPr>
            <a:spLocks noChangeArrowheads="1"/>
          </p:cNvSpPr>
          <p:nvPr/>
        </p:nvSpPr>
        <p:spPr bwMode="auto">
          <a:xfrm>
            <a:off x="2530084" y="3982687"/>
            <a:ext cx="3062646" cy="5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zh-CN" altLang="zh-CN" sz="1400" dirty="0"/>
              <a:t>（</a:t>
            </a:r>
            <a:r>
              <a:rPr lang="en-US" altLang="zh-CN" sz="1400" dirty="0"/>
              <a:t>1</a:t>
            </a:r>
            <a:r>
              <a:rPr lang="zh-CN" altLang="zh-CN" sz="1400" dirty="0"/>
              <a:t>）</a:t>
            </a:r>
            <a:r>
              <a:rPr lang="en-US" altLang="zh-CN" sz="1400" dirty="0"/>
              <a:t>Equals</a:t>
            </a:r>
            <a:r>
              <a:rPr lang="zh-CN" altLang="zh-CN" sz="1400" dirty="0"/>
              <a:t>——若两个对象具有相同值，方法返回</a:t>
            </a:r>
            <a:r>
              <a:rPr lang="en-US" altLang="zh-CN" sz="1400" dirty="0"/>
              <a:t>true</a:t>
            </a:r>
            <a:r>
              <a:rPr lang="zh-CN" altLang="zh-CN" sz="1400" dirty="0"/>
              <a:t>。</a:t>
            </a:r>
          </a:p>
        </p:txBody>
      </p:sp>
      <p:sp>
        <p:nvSpPr>
          <p:cNvPr id="9" name="燕尾形 8"/>
          <p:cNvSpPr/>
          <p:nvPr/>
        </p:nvSpPr>
        <p:spPr>
          <a:xfrm rot="5400000">
            <a:off x="1923784" y="5336982"/>
            <a:ext cx="357122" cy="571395"/>
          </a:xfrm>
          <a:prstGeom prst="chevron">
            <a:avLst/>
          </a:prstGeom>
          <a:solidFill>
            <a:srgbClr val="D88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50000"/>
                </a:schemeClr>
              </a:solidFill>
            </a:endParaRPr>
          </a:p>
        </p:txBody>
      </p:sp>
      <p:cxnSp>
        <p:nvCxnSpPr>
          <p:cNvPr id="10" name="直接连接符 9"/>
          <p:cNvCxnSpPr/>
          <p:nvPr/>
        </p:nvCxnSpPr>
        <p:spPr>
          <a:xfrm>
            <a:off x="2102345" y="5908377"/>
            <a:ext cx="3606927" cy="0"/>
          </a:xfrm>
          <a:prstGeom prst="line">
            <a:avLst/>
          </a:prstGeom>
          <a:ln>
            <a:solidFill>
              <a:schemeClr val="bg1">
                <a:lumMod val="7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矩形 47"/>
          <p:cNvSpPr>
            <a:spLocks noChangeArrowheads="1"/>
          </p:cNvSpPr>
          <p:nvPr/>
        </p:nvSpPr>
        <p:spPr bwMode="auto">
          <a:xfrm>
            <a:off x="2423754" y="5232501"/>
            <a:ext cx="3285518" cy="715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zh-CN" altLang="zh-CN" sz="1400" dirty="0"/>
              <a:t>（</a:t>
            </a:r>
            <a:r>
              <a:rPr lang="en-US" altLang="zh-CN" sz="1400" dirty="0"/>
              <a:t>3</a:t>
            </a:r>
            <a:r>
              <a:rPr lang="zh-CN" altLang="zh-CN" sz="1400" dirty="0"/>
              <a:t>）</a:t>
            </a:r>
            <a:r>
              <a:rPr lang="en-US" altLang="zh-CN" sz="1400" dirty="0" err="1"/>
              <a:t>ToString</a:t>
            </a:r>
            <a:r>
              <a:rPr lang="zh-CN" altLang="zh-CN" sz="1400" dirty="0"/>
              <a:t>——通过在派生类中重写该方法，返回一个表示对象状态的字符串。</a:t>
            </a:r>
          </a:p>
        </p:txBody>
      </p:sp>
      <p:sp>
        <p:nvSpPr>
          <p:cNvPr id="13" name="燕尾形 12"/>
          <p:cNvSpPr/>
          <p:nvPr/>
        </p:nvSpPr>
        <p:spPr>
          <a:xfrm rot="5400000">
            <a:off x="6602076" y="3979920"/>
            <a:ext cx="357122" cy="571395"/>
          </a:xfrm>
          <a:prstGeom prst="chevron">
            <a:avLst/>
          </a:prstGeom>
          <a:solidFill>
            <a:srgbClr val="D88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50000"/>
                </a:schemeClr>
              </a:solidFill>
            </a:endParaRPr>
          </a:p>
        </p:txBody>
      </p:sp>
      <p:cxnSp>
        <p:nvCxnSpPr>
          <p:cNvPr id="14" name="直接连接符 13"/>
          <p:cNvCxnSpPr/>
          <p:nvPr/>
        </p:nvCxnSpPr>
        <p:spPr>
          <a:xfrm>
            <a:off x="6780637" y="4551315"/>
            <a:ext cx="3606927" cy="0"/>
          </a:xfrm>
          <a:prstGeom prst="line">
            <a:avLst/>
          </a:prstGeom>
          <a:ln>
            <a:solidFill>
              <a:schemeClr val="bg1">
                <a:lumMod val="7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矩形 47"/>
          <p:cNvSpPr>
            <a:spLocks noChangeArrowheads="1"/>
          </p:cNvSpPr>
          <p:nvPr/>
        </p:nvSpPr>
        <p:spPr bwMode="auto">
          <a:xfrm>
            <a:off x="7102046" y="4011344"/>
            <a:ext cx="3285518" cy="5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zh-CN" altLang="zh-CN" sz="1400" dirty="0"/>
              <a:t>（</a:t>
            </a:r>
            <a:r>
              <a:rPr lang="en-US" altLang="zh-CN" sz="1400" dirty="0"/>
              <a:t>2</a:t>
            </a:r>
            <a:r>
              <a:rPr lang="zh-CN" altLang="zh-CN" sz="1400" dirty="0"/>
              <a:t>）</a:t>
            </a:r>
            <a:r>
              <a:rPr lang="en-US" altLang="zh-CN" sz="1400" dirty="0" err="1"/>
              <a:t>GetHashCode</a:t>
            </a:r>
            <a:r>
              <a:rPr lang="zh-CN" altLang="zh-CN" sz="1400" dirty="0"/>
              <a:t>——方法返回对象值的散列码。</a:t>
            </a:r>
          </a:p>
        </p:txBody>
      </p:sp>
      <p:sp>
        <p:nvSpPr>
          <p:cNvPr id="17" name="燕尾形 16"/>
          <p:cNvSpPr/>
          <p:nvPr/>
        </p:nvSpPr>
        <p:spPr>
          <a:xfrm rot="5400000">
            <a:off x="6602076" y="5336982"/>
            <a:ext cx="357122" cy="571395"/>
          </a:xfrm>
          <a:prstGeom prst="chevron">
            <a:avLst/>
          </a:prstGeom>
          <a:solidFill>
            <a:srgbClr val="D88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lumMod val="50000"/>
                </a:schemeClr>
              </a:solidFill>
            </a:endParaRPr>
          </a:p>
        </p:txBody>
      </p:sp>
      <p:cxnSp>
        <p:nvCxnSpPr>
          <p:cNvPr id="18" name="直接连接符 17"/>
          <p:cNvCxnSpPr/>
          <p:nvPr/>
        </p:nvCxnSpPr>
        <p:spPr>
          <a:xfrm>
            <a:off x="6780637" y="5908377"/>
            <a:ext cx="3606927" cy="0"/>
          </a:xfrm>
          <a:prstGeom prst="line">
            <a:avLst/>
          </a:prstGeom>
          <a:ln>
            <a:solidFill>
              <a:schemeClr val="bg1">
                <a:lumMod val="7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矩形 47"/>
          <p:cNvSpPr>
            <a:spLocks noChangeArrowheads="1"/>
          </p:cNvSpPr>
          <p:nvPr/>
        </p:nvSpPr>
        <p:spPr bwMode="auto">
          <a:xfrm>
            <a:off x="7102046" y="5340222"/>
            <a:ext cx="3285518" cy="5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zh-CN" altLang="zh-CN" sz="1400" dirty="0"/>
              <a:t>（</a:t>
            </a:r>
            <a:r>
              <a:rPr lang="en-US" altLang="zh-CN" sz="1400" dirty="0"/>
              <a:t>4</a:t>
            </a:r>
            <a:r>
              <a:rPr lang="zh-CN" altLang="zh-CN" sz="1400" dirty="0"/>
              <a:t>）</a:t>
            </a:r>
            <a:r>
              <a:rPr lang="en-US" altLang="zh-CN" sz="1400" dirty="0" err="1"/>
              <a:t>GetType</a:t>
            </a:r>
            <a:r>
              <a:rPr lang="zh-CN" altLang="zh-CN" sz="1400" dirty="0"/>
              <a:t>——根据内置对象类型指针获得当前对象的实际类型。</a:t>
            </a:r>
          </a:p>
        </p:txBody>
      </p:sp>
      <p:sp>
        <p:nvSpPr>
          <p:cNvPr id="21" name="矩形 20"/>
          <p:cNvSpPr/>
          <p:nvPr/>
        </p:nvSpPr>
        <p:spPr>
          <a:xfrm>
            <a:off x="1644988" y="3406331"/>
            <a:ext cx="3993401" cy="369332"/>
          </a:xfrm>
          <a:prstGeom prst="rect">
            <a:avLst/>
          </a:prstGeom>
        </p:spPr>
        <p:txBody>
          <a:bodyPr wrap="none">
            <a:spAutoFit/>
          </a:bodyPr>
          <a:lstStyle/>
          <a:p>
            <a:r>
              <a:rPr lang="en-US" altLang="zh-CN" dirty="0" err="1"/>
              <a:t>System.Object</a:t>
            </a:r>
            <a:r>
              <a:rPr lang="zh-CN" altLang="zh-CN" dirty="0"/>
              <a:t>类常见的公有方法是：</a:t>
            </a:r>
          </a:p>
        </p:txBody>
      </p:sp>
    </p:spTree>
    <p:extLst>
      <p:ext uri="{BB962C8B-B14F-4D97-AF65-F5344CB8AC3E}">
        <p14:creationId xmlns:p14="http://schemas.microsoft.com/office/powerpoint/2010/main" val="2036047893"/>
      </p:ext>
    </p:extLst>
  </p:cSld>
  <p:clrMapOvr>
    <a:masterClrMapping/>
  </p:clrMapOvr>
  <mc:AlternateContent xmlns:mc="http://schemas.openxmlformats.org/markup-compatibility/2006" xmlns:p14="http://schemas.microsoft.com/office/powerpoint/2010/main">
    <mc:Choice Requires="p14">
      <p:transition spd="slow" p14:dur="2500" advClick="0" advTm="0">
        <p:checker/>
      </p:transition>
    </mc:Choice>
    <mc:Fallback xmlns="">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4524492" y="3440496"/>
            <a:ext cx="3471190" cy="482919"/>
          </a:xfrm>
          <a:prstGeom prst="rect">
            <a:avLst/>
          </a:prstGeom>
        </p:spPr>
        <p:txBody>
          <a:bodyPr wrap="square" lIns="144000" tIns="0" rIns="144000" bIns="0">
            <a:noAutofit/>
          </a:bodyPr>
          <a:lstStyle/>
          <a:p>
            <a:r>
              <a:rPr lang="zh-CN" altLang="zh-CN" sz="2800" b="1" dirty="0"/>
              <a:t>派生类的构造函数</a:t>
            </a:r>
          </a:p>
        </p:txBody>
      </p:sp>
    </p:spTree>
    <p:extLst>
      <p:ext uri="{BB962C8B-B14F-4D97-AF65-F5344CB8AC3E}">
        <p14:creationId xmlns:p14="http://schemas.microsoft.com/office/powerpoint/2010/main" val="2972117654"/>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派生类的构造函数</a:t>
            </a:r>
          </a:p>
        </p:txBody>
      </p:sp>
      <p:sp>
        <p:nvSpPr>
          <p:cNvPr id="3" name="TextBox 2"/>
          <p:cNvSpPr txBox="1"/>
          <p:nvPr/>
        </p:nvSpPr>
        <p:spPr>
          <a:xfrm>
            <a:off x="1063256" y="1435395"/>
            <a:ext cx="9994604" cy="3000821"/>
          </a:xfrm>
          <a:prstGeom prst="rect">
            <a:avLst/>
          </a:prstGeom>
          <a:noFill/>
        </p:spPr>
        <p:txBody>
          <a:bodyPr wrap="square" rtlCol="0">
            <a:spAutoFit/>
          </a:bodyPr>
          <a:lstStyle/>
          <a:p>
            <a:pPr indent="446088">
              <a:lnSpc>
                <a:spcPct val="150000"/>
              </a:lnSpc>
            </a:pPr>
            <a:r>
              <a:rPr lang="zh-CN" altLang="zh-CN" dirty="0"/>
              <a:t>当创建派生类的对象时，会展开一个链式的构造函数调用，在这个过程中，派生类构造函数在执行它自己的函数体之前，首先显式或隐式地调用基类构造函数。类似地，如果这个基类也是从另一个类派生而来的，那么这个基类的构造函数在执行之前也会先调用它的基类构造函数，以此类推，直到</a:t>
            </a:r>
            <a:r>
              <a:rPr lang="en-US" altLang="zh-CN" dirty="0"/>
              <a:t>Object</a:t>
            </a:r>
            <a:r>
              <a:rPr lang="zh-CN" altLang="zh-CN" dirty="0"/>
              <a:t>类的构造函数被调用为止。</a:t>
            </a:r>
          </a:p>
          <a:p>
            <a:pPr indent="446088">
              <a:lnSpc>
                <a:spcPct val="150000"/>
              </a:lnSpc>
            </a:pPr>
            <a:r>
              <a:rPr lang="zh-CN" altLang="zh-CN" dirty="0"/>
              <a:t>【例</a:t>
            </a:r>
            <a:r>
              <a:rPr lang="en-US" altLang="zh-CN" b="1" dirty="0"/>
              <a:t>3.5</a:t>
            </a:r>
            <a:r>
              <a:rPr lang="zh-CN" altLang="zh-CN" dirty="0"/>
              <a:t>】 </a:t>
            </a:r>
            <a:r>
              <a:rPr lang="zh-CN" altLang="zh-CN" dirty="0">
                <a:hlinkClick r:id="rId2" action="ppaction://hlinkfile"/>
              </a:rPr>
              <a:t>继承中函数的构造顺序。</a:t>
            </a:r>
            <a:endParaRPr lang="zh-CN" altLang="zh-CN" dirty="0"/>
          </a:p>
          <a:p>
            <a:pPr indent="446088">
              <a:lnSpc>
                <a:spcPct val="150000"/>
              </a:lnSpc>
            </a:pPr>
            <a:r>
              <a:rPr lang="zh-CN" altLang="zh-CN" dirty="0" smtClean="0"/>
              <a:t>上</a:t>
            </a:r>
            <a:r>
              <a:rPr lang="zh-CN" altLang="zh-CN" dirty="0"/>
              <a:t>段代码中，</a:t>
            </a:r>
            <a:r>
              <a:rPr lang="en-US" altLang="zh-CN" dirty="0"/>
              <a:t>C#</a:t>
            </a:r>
            <a:r>
              <a:rPr lang="zh-CN" altLang="zh-CN" dirty="0"/>
              <a:t>的执行顺序是这样的：根据层次链找到最顶层的基类</a:t>
            </a:r>
            <a:r>
              <a:rPr lang="en-US" altLang="zh-CN" baseline="-25000" dirty="0"/>
              <a:t> </a:t>
            </a:r>
            <a:r>
              <a:rPr lang="en-US" altLang="zh-CN" dirty="0"/>
              <a:t>Grandsire</a:t>
            </a:r>
            <a:r>
              <a:rPr lang="zh-CN" altLang="zh-CN" dirty="0"/>
              <a:t>，先调用基类的构造函数，再依次调用各级派生类的构造函数，运行结果如图</a:t>
            </a:r>
            <a:r>
              <a:rPr lang="en-US" altLang="zh-CN" dirty="0"/>
              <a:t>3.12</a:t>
            </a:r>
            <a:r>
              <a:rPr lang="zh-CN" altLang="zh-CN" dirty="0"/>
              <a:t>所示。 </a:t>
            </a:r>
            <a:endParaRPr lang="zh-CN" altLang="en-US" dirty="0"/>
          </a:p>
        </p:txBody>
      </p:sp>
      <p:pic>
        <p:nvPicPr>
          <p:cNvPr id="14338" name="图片 1"/>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4964149" y="4468887"/>
            <a:ext cx="2957107" cy="10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6934563"/>
      </p:ext>
    </p:ext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派生类的构造函数</a:t>
            </a:r>
          </a:p>
        </p:txBody>
      </p:sp>
      <p:sp>
        <p:nvSpPr>
          <p:cNvPr id="3" name="TextBox 2"/>
          <p:cNvSpPr txBox="1"/>
          <p:nvPr/>
        </p:nvSpPr>
        <p:spPr>
          <a:xfrm>
            <a:off x="1127051" y="1265274"/>
            <a:ext cx="9526772" cy="1338828"/>
          </a:xfrm>
          <a:prstGeom prst="rect">
            <a:avLst/>
          </a:prstGeom>
          <a:noFill/>
        </p:spPr>
        <p:txBody>
          <a:bodyPr wrap="square" rtlCol="0">
            <a:spAutoFit/>
          </a:bodyPr>
          <a:lstStyle/>
          <a:p>
            <a:pPr>
              <a:lnSpc>
                <a:spcPct val="150000"/>
              </a:lnSpc>
            </a:pPr>
            <a:r>
              <a:rPr lang="zh-CN" altLang="zh-CN" dirty="0"/>
              <a:t>下面程序描述了派生类构造函数的格式，以及在初始化对象时构造函数的调用次序。</a:t>
            </a:r>
          </a:p>
          <a:p>
            <a:pPr>
              <a:lnSpc>
                <a:spcPct val="150000"/>
              </a:lnSpc>
            </a:pPr>
            <a:r>
              <a:rPr lang="zh-CN" altLang="zh-CN" dirty="0"/>
              <a:t>【例</a:t>
            </a:r>
            <a:r>
              <a:rPr lang="en-US" altLang="zh-CN" b="1" dirty="0"/>
              <a:t>3.6</a:t>
            </a:r>
            <a:r>
              <a:rPr lang="zh-CN" altLang="zh-CN" dirty="0"/>
              <a:t>】 </a:t>
            </a:r>
            <a:r>
              <a:rPr lang="zh-CN" altLang="zh-CN" dirty="0">
                <a:hlinkClick r:id="rId2" action="ppaction://hlinkfile"/>
              </a:rPr>
              <a:t>派生类构造函数及其调用。</a:t>
            </a:r>
            <a:endParaRPr lang="zh-CN" altLang="zh-CN" dirty="0"/>
          </a:p>
          <a:p>
            <a:pPr>
              <a:lnSpc>
                <a:spcPct val="150000"/>
              </a:lnSpc>
            </a:pPr>
            <a:r>
              <a:rPr lang="zh-CN" altLang="zh-CN" dirty="0"/>
              <a:t>程序运行结果如图</a:t>
            </a:r>
            <a:r>
              <a:rPr lang="en-US" altLang="zh-CN" dirty="0"/>
              <a:t>3.13</a:t>
            </a:r>
            <a:r>
              <a:rPr lang="zh-CN" altLang="zh-CN" dirty="0"/>
              <a:t>所示</a:t>
            </a:r>
            <a:r>
              <a:rPr lang="zh-CN" altLang="zh-CN" dirty="0" smtClean="0"/>
              <a:t>。</a:t>
            </a:r>
            <a:endParaRPr lang="zh-CN" altLang="zh-CN" dirty="0"/>
          </a:p>
        </p:txBody>
      </p:sp>
      <p:pic>
        <p:nvPicPr>
          <p:cNvPr id="15362" name="图片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1115" y="2550306"/>
            <a:ext cx="4936896" cy="1118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8276600"/>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a16="http://schemas.microsoft.com/office/drawing/2014/main" xmlns=""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xmlns=""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xmlns=""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xmlns=""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xmlns=""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xmlns=""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xmlns=""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xmlns=""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xmlns=""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xmlns=""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xmlns=""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xmlns=""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xmlns=""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xmlns=""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xmlns=""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xmlns=""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xmlns=""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xmlns=""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xmlns=""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xmlns=""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xmlns=""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xmlns=""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xmlns=""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xmlns=""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xmlns=""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xmlns=""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xmlns=""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xmlns=""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xmlns=""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xmlns=""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xmlns=""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xmlns=""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xmlns=""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xmlns=""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xmlns=""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xmlns=""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xmlns=""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xmlns=""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xmlns=""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xmlns=""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xmlns=""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xmlns=""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xmlns=""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xmlns=""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xmlns=""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xmlns=""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xmlns=""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xmlns=""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xmlns=""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xmlns=""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xmlns=""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xmlns=""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xmlns=""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xmlns=""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xmlns=""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xmlns=""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xmlns=""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xmlns=""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xmlns=""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xmlns=""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xmlns=""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xmlns=""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xmlns=""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xmlns=""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xmlns=""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xmlns=""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a16="http://schemas.microsoft.com/office/drawing/2014/main" xmlns=""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xmlns=""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xmlns=""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xmlns=""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xmlns=""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xmlns=""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a16="http://schemas.microsoft.com/office/drawing/2014/main" xmlns=""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01433" y="-804776"/>
            <a:ext cx="609600" cy="609600"/>
          </a:xfrm>
          <a:prstGeom prst="rect">
            <a:avLst/>
          </a:prstGeom>
        </p:spPr>
      </p:pic>
      <p:sp>
        <p:nvSpPr>
          <p:cNvPr id="105" name="文本框 16">
            <a:extLst>
              <a:ext uri="{FF2B5EF4-FFF2-40B4-BE49-F238E27FC236}">
                <a16:creationId xmlns="" xmlns:a16="http://schemas.microsoft.com/office/drawing/2014/main" id="{F3F3EE3B-757A-4D8C-BC82-A7A8EC5383FF}"/>
              </a:ext>
            </a:extLst>
          </p:cNvPr>
          <p:cNvSpPr txBox="1"/>
          <p:nvPr/>
        </p:nvSpPr>
        <p:spPr>
          <a:xfrm>
            <a:off x="2804623" y="1498184"/>
            <a:ext cx="7334059" cy="923330"/>
          </a:xfrm>
          <a:prstGeom prst="rect">
            <a:avLst/>
          </a:prstGeom>
          <a:noFill/>
        </p:spPr>
        <p:txBody>
          <a:bodyPr wrap="none" rtlCol="0">
            <a:spAutoFit/>
          </a:bodyPr>
          <a:lstStyle/>
          <a:p>
            <a:r>
              <a:rPr lang="zh-CN" altLang="en-US" sz="5400" b="1" dirty="0" smtClean="0">
                <a:solidFill>
                  <a:srgbClr val="9F604C"/>
                </a:solidFill>
                <a:latin typeface="+mj-ea"/>
                <a:ea typeface="+mj-ea"/>
              </a:rPr>
              <a:t>第</a:t>
            </a:r>
            <a:r>
              <a:rPr lang="en-US" altLang="zh-CN" sz="5400" b="1" dirty="0" smtClean="0">
                <a:solidFill>
                  <a:srgbClr val="9F604C"/>
                </a:solidFill>
                <a:latin typeface="+mj-ea"/>
                <a:ea typeface="+mj-ea"/>
              </a:rPr>
              <a:t>3</a:t>
            </a:r>
            <a:r>
              <a:rPr lang="zh-CN" altLang="en-US" sz="5400" b="1" dirty="0" smtClean="0">
                <a:solidFill>
                  <a:srgbClr val="9F604C"/>
                </a:solidFill>
                <a:latin typeface="+mj-ea"/>
                <a:ea typeface="+mj-ea"/>
              </a:rPr>
              <a:t>章 </a:t>
            </a:r>
            <a:r>
              <a:rPr lang="en-US" altLang="zh-CN" sz="5400" b="1" dirty="0">
                <a:solidFill>
                  <a:srgbClr val="9F604C"/>
                </a:solidFill>
                <a:latin typeface="+mj-ea"/>
                <a:ea typeface="+mj-ea"/>
              </a:rPr>
              <a:t>C#</a:t>
            </a:r>
            <a:r>
              <a:rPr lang="zh-CN" altLang="zh-CN" sz="5400" b="1" dirty="0">
                <a:solidFill>
                  <a:srgbClr val="9F604C"/>
                </a:solidFill>
                <a:latin typeface="+mj-ea"/>
                <a:ea typeface="+mj-ea"/>
              </a:rPr>
              <a:t>面向对象编程</a:t>
            </a:r>
          </a:p>
        </p:txBody>
      </p:sp>
      <p:sp>
        <p:nvSpPr>
          <p:cNvPr id="120" name="文本框 16">
            <a:extLst>
              <a:ext uri="{FF2B5EF4-FFF2-40B4-BE49-F238E27FC236}">
                <a16:creationId xmlns="" xmlns:a16="http://schemas.microsoft.com/office/drawing/2014/main" id="{F3F3EE3B-757A-4D8C-BC82-A7A8EC5383FF}"/>
              </a:ext>
            </a:extLst>
          </p:cNvPr>
          <p:cNvSpPr txBox="1"/>
          <p:nvPr/>
        </p:nvSpPr>
        <p:spPr>
          <a:xfrm>
            <a:off x="7286852" y="3627471"/>
            <a:ext cx="3057247" cy="584775"/>
          </a:xfrm>
          <a:prstGeom prst="rect">
            <a:avLst/>
          </a:prstGeom>
          <a:noFill/>
        </p:spPr>
        <p:txBody>
          <a:bodyPr wrap="none" rtlCol="0">
            <a:spAutoFit/>
          </a:bodyPr>
          <a:lstStyle/>
          <a:p>
            <a:r>
              <a:rPr lang="en-US" altLang="zh-CN" sz="3200" b="1" dirty="0" smtClean="0"/>
              <a:t>——</a:t>
            </a:r>
            <a:r>
              <a:rPr lang="zh-CN" altLang="zh-CN" sz="3200" b="1" dirty="0"/>
              <a:t>多态的实现</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2114198496"/>
      </p:ext>
    </p:extLst>
  </p:cSld>
  <p:clrMapOvr>
    <a:masterClrMapping/>
  </p:clrMapOvr>
  <mc:AlternateContent xmlns:mc="http://schemas.openxmlformats.org/markup-compatibility/2006" xmlns:p14="http://schemas.microsoft.com/office/powerpoint/2010/main">
    <mc:Choice Requires="p14">
      <p:transition spd="slow" p14:dur="4400" advClick="0" advTm="0">
        <p14:honeycomb/>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5268774" y="3425411"/>
            <a:ext cx="2237815" cy="482919"/>
          </a:xfrm>
          <a:prstGeom prst="rect">
            <a:avLst/>
          </a:prstGeom>
        </p:spPr>
        <p:txBody>
          <a:bodyPr wrap="square" lIns="144000" tIns="0" rIns="144000" bIns="0">
            <a:noAutofit/>
          </a:bodyPr>
          <a:lstStyle/>
          <a:p>
            <a:r>
              <a:rPr lang="zh-CN" altLang="zh-CN" sz="2800" b="1" dirty="0"/>
              <a:t>方法重载</a:t>
            </a:r>
          </a:p>
        </p:txBody>
      </p:sp>
    </p:spTree>
    <p:extLst>
      <p:ext uri="{BB962C8B-B14F-4D97-AF65-F5344CB8AC3E}">
        <p14:creationId xmlns:p14="http://schemas.microsoft.com/office/powerpoint/2010/main" val="2468311417"/>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31358" y="1360967"/>
            <a:ext cx="9909544" cy="2585323"/>
          </a:xfrm>
          <a:prstGeom prst="rect">
            <a:avLst/>
          </a:prstGeom>
          <a:noFill/>
        </p:spPr>
        <p:txBody>
          <a:bodyPr wrap="square" rtlCol="0">
            <a:spAutoFit/>
          </a:bodyPr>
          <a:lstStyle/>
          <a:p>
            <a:pPr indent="446088">
              <a:lnSpc>
                <a:spcPct val="150000"/>
              </a:lnSpc>
            </a:pPr>
            <a:r>
              <a:rPr lang="zh-CN" altLang="zh-CN" dirty="0"/>
              <a:t>一个方法的名字、形参个数、修饰符及类型共同构成了这个方法的</a:t>
            </a:r>
            <a:r>
              <a:rPr lang="zh-CN" altLang="zh-CN" b="1" dirty="0"/>
              <a:t>签名</a:t>
            </a:r>
            <a:r>
              <a:rPr lang="zh-CN" altLang="zh-CN" dirty="0"/>
              <a:t>，应用中经常需要为同名的方法提供不同的实现，如果一个类中有两个或两个以上的方法同名，但它们的形参个数或类型有所不同，这是允许的，这属于不同的方法签名。若仅仅是返回类型不同的同名方法，编译器是不能识别的。下面通过一个例子来介绍方法的重载。</a:t>
            </a:r>
          </a:p>
          <a:p>
            <a:pPr indent="446088">
              <a:lnSpc>
                <a:spcPct val="150000"/>
              </a:lnSpc>
            </a:pPr>
            <a:r>
              <a:rPr lang="zh-CN" altLang="zh-CN" dirty="0"/>
              <a:t>【例</a:t>
            </a:r>
            <a:r>
              <a:rPr lang="en-US" altLang="zh-CN" b="1" dirty="0"/>
              <a:t>3.7</a:t>
            </a:r>
            <a:r>
              <a:rPr lang="zh-CN" altLang="zh-CN" dirty="0"/>
              <a:t>】 </a:t>
            </a:r>
            <a:r>
              <a:rPr lang="zh-CN" altLang="zh-CN" dirty="0">
                <a:hlinkClick r:id="rId2" action="ppaction://hlinkfile"/>
              </a:rPr>
              <a:t>不同版本的方法求最大值</a:t>
            </a:r>
            <a:r>
              <a:rPr lang="zh-CN" altLang="zh-CN" dirty="0" smtClean="0">
                <a:hlinkClick r:id="rId2" action="ppaction://hlinkfile"/>
              </a:rPr>
              <a:t>。</a:t>
            </a:r>
            <a:endParaRPr lang="en-US" altLang="zh-CN" dirty="0" smtClean="0"/>
          </a:p>
          <a:p>
            <a:pPr indent="446088">
              <a:lnSpc>
                <a:spcPct val="150000"/>
              </a:lnSpc>
            </a:pPr>
            <a:r>
              <a:rPr lang="zh-CN" altLang="zh-CN" dirty="0"/>
              <a:t>程序运行结果如图</a:t>
            </a:r>
            <a:r>
              <a:rPr lang="en-US" altLang="zh-CN" dirty="0"/>
              <a:t>3.14</a:t>
            </a:r>
            <a:r>
              <a:rPr lang="zh-CN" altLang="zh-CN" dirty="0"/>
              <a:t>所示</a:t>
            </a:r>
            <a:r>
              <a:rPr lang="zh-CN" altLang="zh-CN" dirty="0" smtClean="0"/>
              <a:t>。</a:t>
            </a:r>
            <a:endParaRPr lang="zh-CN" altLang="zh-CN" dirty="0"/>
          </a:p>
        </p:txBody>
      </p:sp>
      <p:sp>
        <p:nvSpPr>
          <p:cNvPr id="3" name="Title 6">
            <a:extLst>
              <a:ext uri="{FF2B5EF4-FFF2-40B4-BE49-F238E27FC236}">
                <a16:creationId xmlns=""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方法重载</a:t>
            </a:r>
          </a:p>
        </p:txBody>
      </p:sp>
      <p:pic>
        <p:nvPicPr>
          <p:cNvPr id="1026" name="图片 25"/>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3574607" y="4034465"/>
            <a:ext cx="2889988" cy="1143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614058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5088013" y="3425411"/>
            <a:ext cx="2237815" cy="482919"/>
          </a:xfrm>
          <a:prstGeom prst="rect">
            <a:avLst/>
          </a:prstGeom>
        </p:spPr>
        <p:txBody>
          <a:bodyPr wrap="square" lIns="144000" tIns="0" rIns="144000" bIns="0">
            <a:noAutofit/>
          </a:bodyPr>
          <a:lstStyle/>
          <a:p>
            <a:r>
              <a:rPr lang="zh-CN" altLang="zh-CN" sz="2800" b="1" dirty="0"/>
              <a:t>运算符重载</a:t>
            </a:r>
          </a:p>
        </p:txBody>
      </p:sp>
    </p:spTree>
    <p:extLst>
      <p:ext uri="{BB962C8B-B14F-4D97-AF65-F5344CB8AC3E}">
        <p14:creationId xmlns:p14="http://schemas.microsoft.com/office/powerpoint/2010/main" val="4242399703"/>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运算符重载</a:t>
            </a:r>
          </a:p>
        </p:txBody>
      </p:sp>
      <p:sp>
        <p:nvSpPr>
          <p:cNvPr id="3" name="TextBox 2"/>
          <p:cNvSpPr txBox="1"/>
          <p:nvPr/>
        </p:nvSpPr>
        <p:spPr>
          <a:xfrm>
            <a:off x="935665" y="1041981"/>
            <a:ext cx="10345479" cy="923330"/>
          </a:xfrm>
          <a:prstGeom prst="rect">
            <a:avLst/>
          </a:prstGeom>
          <a:noFill/>
        </p:spPr>
        <p:txBody>
          <a:bodyPr wrap="square" rtlCol="0">
            <a:spAutoFit/>
          </a:bodyPr>
          <a:lstStyle/>
          <a:p>
            <a:pPr indent="446088"/>
            <a:r>
              <a:rPr lang="zh-CN" altLang="zh-CN" dirty="0"/>
              <a:t>运算符重载包括一元运算符重载、二元运算符重载以及用户定义的数据类型转换，下面简单介绍前两种情况。</a:t>
            </a:r>
          </a:p>
          <a:p>
            <a:pPr indent="446088"/>
            <a:r>
              <a:rPr lang="zh-CN" altLang="zh-CN" dirty="0"/>
              <a:t>如果有一个复数</a:t>
            </a:r>
            <a:r>
              <a:rPr lang="en-US" altLang="zh-CN" dirty="0"/>
              <a:t>Complex</a:t>
            </a:r>
            <a:r>
              <a:rPr lang="zh-CN" altLang="zh-CN" dirty="0"/>
              <a:t>类对一元运算符“</a:t>
            </a:r>
            <a:r>
              <a:rPr lang="en-US" altLang="zh-CN" dirty="0"/>
              <a:t>++</a:t>
            </a:r>
            <a:r>
              <a:rPr lang="zh-CN" altLang="zh-CN" dirty="0"/>
              <a:t>”重载，可以写成</a:t>
            </a:r>
            <a:r>
              <a:rPr lang="zh-CN" altLang="zh-CN" dirty="0" smtClean="0"/>
              <a:t>：</a:t>
            </a:r>
            <a:endParaRPr lang="zh-CN" altLang="zh-CN" dirty="0"/>
          </a:p>
        </p:txBody>
      </p:sp>
      <p:sp>
        <p:nvSpPr>
          <p:cNvPr id="4" name="TextBox 3"/>
          <p:cNvSpPr txBox="1"/>
          <p:nvPr/>
        </p:nvSpPr>
        <p:spPr>
          <a:xfrm>
            <a:off x="1531088" y="1965311"/>
            <a:ext cx="9207796" cy="1328023"/>
          </a:xfrm>
          <a:prstGeom prst="roundRect">
            <a:avLst/>
          </a:prstGeom>
          <a:solidFill>
            <a:srgbClr val="EDD0D0"/>
          </a:solidFill>
        </p:spPr>
        <p:txBody>
          <a:bodyPr wrap="square" rtlCol="0">
            <a:spAutoFit/>
          </a:bodyPr>
          <a:lstStyle/>
          <a:p>
            <a:r>
              <a:rPr lang="en-US" altLang="zh-CN" dirty="0"/>
              <a:t>public static Complex operator ++(Complex a)</a:t>
            </a:r>
            <a:endParaRPr lang="zh-CN" altLang="zh-CN" dirty="0"/>
          </a:p>
          <a:p>
            <a:r>
              <a:rPr lang="en-US" altLang="zh-CN" dirty="0"/>
              <a:t>{</a:t>
            </a:r>
            <a:endParaRPr lang="zh-CN" altLang="zh-CN" dirty="0"/>
          </a:p>
          <a:p>
            <a:r>
              <a:rPr lang="en-US" altLang="zh-CN" dirty="0"/>
              <a:t>	//TODO…</a:t>
            </a:r>
            <a:endParaRPr lang="zh-CN" altLang="zh-CN" dirty="0"/>
          </a:p>
          <a:p>
            <a:r>
              <a:rPr lang="en-US" altLang="zh-CN" dirty="0" smtClean="0"/>
              <a:t>}</a:t>
            </a:r>
            <a:endParaRPr lang="zh-CN" altLang="zh-CN" dirty="0"/>
          </a:p>
        </p:txBody>
      </p:sp>
      <p:sp>
        <p:nvSpPr>
          <p:cNvPr id="5" name="矩形 4"/>
          <p:cNvSpPr/>
          <p:nvPr/>
        </p:nvSpPr>
        <p:spPr>
          <a:xfrm>
            <a:off x="1531088" y="3293334"/>
            <a:ext cx="3320140" cy="369332"/>
          </a:xfrm>
          <a:prstGeom prst="rect">
            <a:avLst/>
          </a:prstGeom>
        </p:spPr>
        <p:txBody>
          <a:bodyPr wrap="none">
            <a:spAutoFit/>
          </a:bodyPr>
          <a:lstStyle/>
          <a:p>
            <a:r>
              <a:rPr lang="zh-CN" altLang="zh-CN" dirty="0"/>
              <a:t>对二元运算符“</a:t>
            </a:r>
            <a:r>
              <a:rPr lang="en-US" altLang="zh-CN" dirty="0"/>
              <a:t>+</a:t>
            </a:r>
            <a:r>
              <a:rPr lang="zh-CN" altLang="zh-CN" dirty="0"/>
              <a:t>”可以写成：</a:t>
            </a:r>
          </a:p>
        </p:txBody>
      </p:sp>
      <p:sp>
        <p:nvSpPr>
          <p:cNvPr id="6" name="TextBox 5"/>
          <p:cNvSpPr txBox="1"/>
          <p:nvPr/>
        </p:nvSpPr>
        <p:spPr>
          <a:xfrm>
            <a:off x="1531088" y="3672252"/>
            <a:ext cx="9207796" cy="1328023"/>
          </a:xfrm>
          <a:prstGeom prst="roundRect">
            <a:avLst/>
          </a:prstGeom>
          <a:solidFill>
            <a:srgbClr val="EDD0D0"/>
          </a:solidFill>
        </p:spPr>
        <p:txBody>
          <a:bodyPr wrap="square" rtlCol="0">
            <a:spAutoFit/>
          </a:bodyPr>
          <a:lstStyle/>
          <a:p>
            <a:r>
              <a:rPr lang="en-US" altLang="zh-CN" dirty="0"/>
              <a:t>public static Complex operator +(Complex a, Complex b)</a:t>
            </a:r>
            <a:endParaRPr lang="zh-CN" altLang="zh-CN" dirty="0"/>
          </a:p>
          <a:p>
            <a:r>
              <a:rPr lang="en-US" altLang="zh-CN" dirty="0"/>
              <a:t>{</a:t>
            </a:r>
            <a:endParaRPr lang="zh-CN" altLang="zh-CN" dirty="0"/>
          </a:p>
          <a:p>
            <a:r>
              <a:rPr lang="en-US" altLang="zh-CN" dirty="0"/>
              <a:t>	//TODO…</a:t>
            </a:r>
            <a:endParaRPr lang="zh-CN" altLang="zh-CN" dirty="0"/>
          </a:p>
          <a:p>
            <a:r>
              <a:rPr lang="en-US" altLang="zh-CN" dirty="0" smtClean="0"/>
              <a:t>}</a:t>
            </a:r>
            <a:endParaRPr lang="zh-CN" altLang="zh-CN" dirty="0"/>
          </a:p>
        </p:txBody>
      </p:sp>
      <p:sp>
        <p:nvSpPr>
          <p:cNvPr id="7" name="TextBox 6"/>
          <p:cNvSpPr txBox="1"/>
          <p:nvPr/>
        </p:nvSpPr>
        <p:spPr>
          <a:xfrm>
            <a:off x="1531089" y="5059935"/>
            <a:ext cx="9750056" cy="1200329"/>
          </a:xfrm>
          <a:prstGeom prst="rect">
            <a:avLst/>
          </a:prstGeom>
          <a:noFill/>
        </p:spPr>
        <p:txBody>
          <a:bodyPr wrap="square" rtlCol="0">
            <a:spAutoFit/>
          </a:bodyPr>
          <a:lstStyle/>
          <a:p>
            <a:r>
              <a:rPr lang="zh-CN" altLang="zh-CN" dirty="0"/>
              <a:t>一元运算符有一个参数，二元运算符有两个参数。重载运算符必须以</a:t>
            </a:r>
            <a:r>
              <a:rPr lang="en-US" altLang="zh-CN" baseline="-25000" dirty="0"/>
              <a:t> </a:t>
            </a:r>
            <a:r>
              <a:rPr lang="en-US" altLang="zh-CN" dirty="0"/>
              <a:t>public static</a:t>
            </a:r>
            <a:r>
              <a:rPr lang="en-US" altLang="zh-CN" baseline="-25000" dirty="0"/>
              <a:t> </a:t>
            </a:r>
            <a:r>
              <a:rPr lang="zh-CN" altLang="zh-CN" dirty="0"/>
              <a:t>修饰符开始。</a:t>
            </a:r>
          </a:p>
          <a:p>
            <a:r>
              <a:rPr lang="zh-CN" altLang="zh-CN" dirty="0"/>
              <a:t>可以重载的运算符包括：</a:t>
            </a:r>
          </a:p>
          <a:p>
            <a:r>
              <a:rPr lang="zh-CN" altLang="en-US" dirty="0" smtClean="0">
                <a:sym typeface="Wingdings"/>
              </a:rPr>
              <a:t> </a:t>
            </a:r>
            <a:r>
              <a:rPr lang="zh-CN" altLang="zh-CN" dirty="0" smtClean="0"/>
              <a:t>一元运算</a:t>
            </a:r>
            <a:r>
              <a:rPr lang="zh-CN" altLang="zh-CN" dirty="0"/>
              <a:t>符——</a:t>
            </a:r>
            <a:r>
              <a:rPr lang="en-US" altLang="zh-CN" dirty="0"/>
              <a:t>+ </a:t>
            </a:r>
            <a:r>
              <a:rPr lang="en-US" altLang="zh-CN" dirty="0">
                <a:sym typeface="Symbol"/>
              </a:rPr>
              <a:t></a:t>
            </a:r>
            <a:r>
              <a:rPr lang="en-US" altLang="zh-CN" dirty="0"/>
              <a:t> ! ~ ++ </a:t>
            </a:r>
            <a:r>
              <a:rPr lang="en-US" altLang="zh-CN" dirty="0">
                <a:sym typeface="Symbol"/>
              </a:rPr>
              <a:t></a:t>
            </a:r>
            <a:r>
              <a:rPr lang="en-US" altLang="zh-CN" dirty="0"/>
              <a:t> </a:t>
            </a:r>
            <a:r>
              <a:rPr lang="en-US" altLang="zh-CN" dirty="0">
                <a:sym typeface="Symbol"/>
              </a:rPr>
              <a:t></a:t>
            </a:r>
            <a:r>
              <a:rPr lang="en-US" altLang="zh-CN" dirty="0"/>
              <a:t> true false</a:t>
            </a:r>
            <a:r>
              <a:rPr lang="zh-CN" altLang="zh-CN" dirty="0"/>
              <a:t>；</a:t>
            </a:r>
          </a:p>
          <a:p>
            <a:r>
              <a:rPr lang="zh-CN" altLang="en-US" dirty="0" smtClean="0">
                <a:sym typeface="Wingdings"/>
              </a:rPr>
              <a:t> </a:t>
            </a:r>
            <a:r>
              <a:rPr lang="zh-CN" altLang="zh-CN" dirty="0" smtClean="0"/>
              <a:t>二元运算</a:t>
            </a:r>
            <a:r>
              <a:rPr lang="zh-CN" altLang="zh-CN" dirty="0"/>
              <a:t>符——</a:t>
            </a:r>
            <a:r>
              <a:rPr lang="en-US" altLang="zh-CN" dirty="0"/>
              <a:t>+ </a:t>
            </a:r>
            <a:r>
              <a:rPr lang="en-US" altLang="zh-CN" dirty="0">
                <a:sym typeface="Symbol"/>
              </a:rPr>
              <a:t></a:t>
            </a:r>
            <a:r>
              <a:rPr lang="en-US" altLang="zh-CN" dirty="0"/>
              <a:t> * / % &amp; | ^ &lt;&lt; &gt;&gt; == != &gt; &lt; &gt;= &lt;=</a:t>
            </a:r>
            <a:r>
              <a:rPr lang="zh-CN" altLang="zh-CN" dirty="0" smtClean="0"/>
              <a:t>。</a:t>
            </a:r>
            <a:endParaRPr lang="zh-CN" altLang="zh-CN" dirty="0"/>
          </a:p>
        </p:txBody>
      </p:sp>
    </p:spTree>
    <p:extLst>
      <p:ext uri="{BB962C8B-B14F-4D97-AF65-F5344CB8AC3E}">
        <p14:creationId xmlns:p14="http://schemas.microsoft.com/office/powerpoint/2010/main" val="3259161108"/>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6">
            <a:extLst>
              <a:ext uri="{FF2B5EF4-FFF2-40B4-BE49-F238E27FC236}">
                <a16:creationId xmlns=""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．程序设计的新哲学</a:t>
            </a:r>
          </a:p>
        </p:txBody>
      </p:sp>
      <p:sp>
        <p:nvSpPr>
          <p:cNvPr id="2" name="TextBox 1"/>
          <p:cNvSpPr txBox="1"/>
          <p:nvPr/>
        </p:nvSpPr>
        <p:spPr>
          <a:xfrm>
            <a:off x="882502" y="1254642"/>
            <a:ext cx="10409275" cy="923330"/>
          </a:xfrm>
          <a:prstGeom prst="rect">
            <a:avLst/>
          </a:prstGeom>
          <a:noFill/>
        </p:spPr>
        <p:txBody>
          <a:bodyPr wrap="square" rtlCol="0">
            <a:spAutoFit/>
          </a:bodyPr>
          <a:lstStyle/>
          <a:p>
            <a:pPr indent="446088"/>
            <a:r>
              <a:rPr lang="zh-CN" altLang="zh-CN" dirty="0"/>
              <a:t>类可以派生形成子类（派生类），派生子类的类称为父类。对应一个系统最基本的类称为基类，一个基类可以有多个派生类，从基类派生出的类（子类）还可以进行派生。</a:t>
            </a:r>
          </a:p>
          <a:p>
            <a:pPr indent="446088"/>
            <a:r>
              <a:rPr lang="zh-CN" altLang="zh-CN" dirty="0"/>
              <a:t>例如</a:t>
            </a:r>
            <a:r>
              <a:rPr lang="zh-CN" altLang="zh-CN" dirty="0" smtClean="0"/>
              <a:t>：</a:t>
            </a:r>
            <a:endParaRPr lang="zh-CN" altLang="zh-CN" dirty="0"/>
          </a:p>
        </p:txBody>
      </p:sp>
      <p:sp>
        <p:nvSpPr>
          <p:cNvPr id="3" name="TextBox 2"/>
          <p:cNvSpPr txBox="1"/>
          <p:nvPr/>
        </p:nvSpPr>
        <p:spPr>
          <a:xfrm>
            <a:off x="1414130" y="2177972"/>
            <a:ext cx="9558670" cy="1400235"/>
          </a:xfrm>
          <a:prstGeom prst="roundRect">
            <a:avLst>
              <a:gd name="adj" fmla="val 10162"/>
            </a:avLst>
          </a:prstGeom>
          <a:solidFill>
            <a:srgbClr val="EDD0D0"/>
          </a:solidFill>
        </p:spPr>
        <p:txBody>
          <a:bodyPr wrap="square" rtlCol="0">
            <a:spAutoFit/>
          </a:bodyPr>
          <a:lstStyle/>
          <a:p>
            <a:r>
              <a:rPr lang="zh-CN" altLang="zh-CN" sz="1600" dirty="0"/>
              <a:t>基类：汽车类</a:t>
            </a:r>
          </a:p>
          <a:p>
            <a:r>
              <a:rPr lang="zh-CN" altLang="zh-CN" sz="1600" dirty="0"/>
              <a:t>汽车类子类：卡车、客车、轿车等</a:t>
            </a:r>
          </a:p>
          <a:p>
            <a:r>
              <a:rPr lang="zh-CN" altLang="zh-CN" sz="1600" dirty="0"/>
              <a:t>汽车类属性：车轮、方向盘、发动机、车门等</a:t>
            </a:r>
          </a:p>
          <a:p>
            <a:r>
              <a:rPr lang="zh-CN" altLang="zh-CN" sz="1600" dirty="0"/>
              <a:t>汽车类方法：前进、倒退、刹车、转弯、听音乐、导航等</a:t>
            </a:r>
          </a:p>
          <a:p>
            <a:r>
              <a:rPr lang="zh-CN" altLang="zh-CN" sz="1600" dirty="0"/>
              <a:t>汽车类事件：车胎漏气、油用到临界、遇到碰撞</a:t>
            </a:r>
            <a:r>
              <a:rPr lang="zh-CN" altLang="zh-CN" sz="1600" dirty="0" smtClean="0"/>
              <a:t>等</a:t>
            </a:r>
            <a:endParaRPr lang="zh-CN" altLang="zh-CN" sz="1600" dirty="0"/>
          </a:p>
        </p:txBody>
      </p:sp>
      <p:sp>
        <p:nvSpPr>
          <p:cNvPr id="4" name="TextBox 3"/>
          <p:cNvSpPr txBox="1"/>
          <p:nvPr/>
        </p:nvSpPr>
        <p:spPr>
          <a:xfrm>
            <a:off x="882502" y="3721395"/>
            <a:ext cx="10260419" cy="923330"/>
          </a:xfrm>
          <a:prstGeom prst="rect">
            <a:avLst/>
          </a:prstGeom>
          <a:noFill/>
        </p:spPr>
        <p:txBody>
          <a:bodyPr wrap="square" rtlCol="0">
            <a:spAutoFit/>
          </a:bodyPr>
          <a:lstStyle/>
          <a:p>
            <a:pPr indent="446088"/>
            <a:r>
              <a:rPr lang="zh-CN" altLang="zh-CN" dirty="0"/>
              <a:t>对象是类的具体化，是具有属性和方法的实体（实例）。对象通过唯一的标识名以区别于其他对象，对象有固定的对外接口，它是对象与外界通信的通道。</a:t>
            </a:r>
          </a:p>
          <a:p>
            <a:pPr indent="446088"/>
            <a:r>
              <a:rPr lang="zh-CN" altLang="zh-CN" dirty="0"/>
              <a:t>例如</a:t>
            </a:r>
            <a:r>
              <a:rPr lang="zh-CN" altLang="zh-CN" dirty="0" smtClean="0"/>
              <a:t>：</a:t>
            </a:r>
            <a:endParaRPr lang="zh-CN" altLang="zh-CN" dirty="0"/>
          </a:p>
        </p:txBody>
      </p:sp>
      <p:sp>
        <p:nvSpPr>
          <p:cNvPr id="5" name="圆角矩形 4"/>
          <p:cNvSpPr/>
          <p:nvPr/>
        </p:nvSpPr>
        <p:spPr>
          <a:xfrm>
            <a:off x="1414130" y="4644725"/>
            <a:ext cx="9558670" cy="408623"/>
          </a:xfrm>
          <a:prstGeom prst="roundRect">
            <a:avLst/>
          </a:prstGeom>
          <a:solidFill>
            <a:srgbClr val="EDD0D0"/>
          </a:solidFill>
        </p:spPr>
        <p:txBody>
          <a:bodyPr wrap="square">
            <a:spAutoFit/>
          </a:bodyPr>
          <a:lstStyle/>
          <a:p>
            <a:r>
              <a:rPr lang="zh-CN" altLang="zh-CN" dirty="0"/>
              <a:t>汽车类对象：比亚迪</a:t>
            </a:r>
            <a:r>
              <a:rPr lang="en-US" altLang="zh-CN" dirty="0"/>
              <a:t>F6</a:t>
            </a:r>
            <a:r>
              <a:rPr lang="zh-CN" altLang="zh-CN" dirty="0"/>
              <a:t>、奥迪</a:t>
            </a:r>
            <a:r>
              <a:rPr lang="en-US" altLang="zh-CN" dirty="0"/>
              <a:t>A6L</a:t>
            </a:r>
            <a:r>
              <a:rPr lang="zh-CN" altLang="zh-CN" dirty="0"/>
              <a:t>等。</a:t>
            </a:r>
          </a:p>
        </p:txBody>
      </p:sp>
    </p:spTree>
    <p:extLst>
      <p:ext uri="{BB962C8B-B14F-4D97-AF65-F5344CB8AC3E}">
        <p14:creationId xmlns:p14="http://schemas.microsoft.com/office/powerpoint/2010/main" val="3720002199"/>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p:tgtEl>
                                          <p:spTgt spid="53"/>
                                        </p:tgtEl>
                                        <p:attrNameLst>
                                          <p:attrName>ppt_y</p:attrName>
                                        </p:attrNameLst>
                                      </p:cBhvr>
                                      <p:tavLst>
                                        <p:tav tm="0">
                                          <p:val>
                                            <p:strVal val="#ppt_y+#ppt_h*1.125000"/>
                                          </p:val>
                                        </p:tav>
                                        <p:tav tm="100000">
                                          <p:val>
                                            <p:strVal val="#ppt_y"/>
                                          </p:val>
                                        </p:tav>
                                      </p:tavLst>
                                    </p:anim>
                                    <p:animEffect transition="in" filter="wipe(up)">
                                      <p:cBhvr>
                                        <p:cTn id="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运算符重载</a:t>
            </a:r>
          </a:p>
        </p:txBody>
      </p:sp>
      <p:sp>
        <p:nvSpPr>
          <p:cNvPr id="3" name="TextBox 2"/>
          <p:cNvSpPr txBox="1"/>
          <p:nvPr/>
        </p:nvSpPr>
        <p:spPr>
          <a:xfrm>
            <a:off x="1297172" y="1201479"/>
            <a:ext cx="9654363" cy="2169825"/>
          </a:xfrm>
          <a:prstGeom prst="rect">
            <a:avLst/>
          </a:prstGeom>
          <a:noFill/>
        </p:spPr>
        <p:txBody>
          <a:bodyPr wrap="square" rtlCol="0">
            <a:spAutoFit/>
          </a:bodyPr>
          <a:lstStyle/>
          <a:p>
            <a:pPr>
              <a:lnSpc>
                <a:spcPct val="150000"/>
              </a:lnSpc>
            </a:pPr>
            <a:r>
              <a:rPr lang="zh-CN" altLang="zh-CN" dirty="0"/>
              <a:t>下面的运算符要求必须同时重载，不能只单独重载中间的一个：</a:t>
            </a:r>
          </a:p>
          <a:p>
            <a:pPr>
              <a:lnSpc>
                <a:spcPct val="150000"/>
              </a:lnSpc>
            </a:pPr>
            <a:r>
              <a:rPr lang="zh-CN" altLang="en-US" dirty="0" smtClean="0">
                <a:sym typeface="Wingdings"/>
              </a:rPr>
              <a:t> </a:t>
            </a:r>
            <a:r>
              <a:rPr lang="zh-CN" altLang="zh-CN" dirty="0" smtClean="0"/>
              <a:t>一元运算</a:t>
            </a:r>
            <a:r>
              <a:rPr lang="zh-CN" altLang="zh-CN" dirty="0"/>
              <a:t>符——</a:t>
            </a:r>
            <a:r>
              <a:rPr lang="en-US" altLang="zh-CN" dirty="0"/>
              <a:t>true</a:t>
            </a:r>
            <a:r>
              <a:rPr lang="zh-CN" altLang="zh-CN" dirty="0"/>
              <a:t>和</a:t>
            </a:r>
            <a:r>
              <a:rPr lang="en-US" altLang="zh-CN" dirty="0"/>
              <a:t>false</a:t>
            </a:r>
            <a:r>
              <a:rPr lang="zh-CN" altLang="zh-CN" dirty="0"/>
              <a:t>；</a:t>
            </a:r>
          </a:p>
          <a:p>
            <a:pPr>
              <a:lnSpc>
                <a:spcPct val="150000"/>
              </a:lnSpc>
            </a:pPr>
            <a:r>
              <a:rPr lang="zh-CN" altLang="en-US" dirty="0" smtClean="0">
                <a:sym typeface="Wingdings"/>
              </a:rPr>
              <a:t> </a:t>
            </a:r>
            <a:r>
              <a:rPr lang="zh-CN" altLang="zh-CN" dirty="0" smtClean="0"/>
              <a:t>二元运算</a:t>
            </a:r>
            <a:r>
              <a:rPr lang="zh-CN" altLang="zh-CN" dirty="0"/>
              <a:t>符——</a:t>
            </a:r>
            <a:r>
              <a:rPr lang="en-US" altLang="zh-CN" dirty="0"/>
              <a:t>==</a:t>
            </a:r>
            <a:r>
              <a:rPr lang="zh-CN" altLang="zh-CN" dirty="0"/>
              <a:t>和</a:t>
            </a:r>
            <a:r>
              <a:rPr lang="en-US" altLang="zh-CN" dirty="0"/>
              <a:t>!=</a:t>
            </a:r>
            <a:r>
              <a:rPr lang="zh-CN" altLang="zh-CN" dirty="0"/>
              <a:t>，</a:t>
            </a:r>
            <a:r>
              <a:rPr lang="en-US" altLang="zh-CN" dirty="0"/>
              <a:t>&gt;</a:t>
            </a:r>
            <a:r>
              <a:rPr lang="zh-CN" altLang="zh-CN" dirty="0"/>
              <a:t>和</a:t>
            </a:r>
            <a:r>
              <a:rPr lang="en-US" altLang="zh-CN" dirty="0"/>
              <a:t>&lt;</a:t>
            </a:r>
            <a:r>
              <a:rPr lang="zh-CN" altLang="zh-CN" dirty="0"/>
              <a:t>，</a:t>
            </a:r>
            <a:r>
              <a:rPr lang="en-US" altLang="zh-CN" dirty="0"/>
              <a:t>&gt;=</a:t>
            </a:r>
            <a:r>
              <a:rPr lang="zh-CN" altLang="zh-CN" dirty="0"/>
              <a:t>和</a:t>
            </a:r>
            <a:r>
              <a:rPr lang="en-US" altLang="zh-CN" dirty="0"/>
              <a:t>&lt;=</a:t>
            </a:r>
            <a:r>
              <a:rPr lang="zh-CN" altLang="zh-CN" dirty="0"/>
              <a:t>。</a:t>
            </a:r>
          </a:p>
          <a:p>
            <a:pPr>
              <a:lnSpc>
                <a:spcPct val="150000"/>
              </a:lnSpc>
            </a:pPr>
            <a:r>
              <a:rPr lang="zh-CN" altLang="zh-CN" dirty="0">
                <a:hlinkClick r:id="rId2" action="ppaction://hlinkfile"/>
              </a:rPr>
              <a:t>【例</a:t>
            </a:r>
            <a:r>
              <a:rPr lang="en-US" altLang="zh-CN" b="1" dirty="0">
                <a:hlinkClick r:id="rId2" action="ppaction://hlinkfile"/>
              </a:rPr>
              <a:t>3.8</a:t>
            </a:r>
            <a:r>
              <a:rPr lang="zh-CN" altLang="zh-CN" dirty="0">
                <a:hlinkClick r:id="rId2" action="ppaction://hlinkfile"/>
              </a:rPr>
              <a:t>】 运算符重载的实现</a:t>
            </a:r>
            <a:r>
              <a:rPr lang="zh-CN" altLang="zh-CN" dirty="0" smtClean="0"/>
              <a:t>。</a:t>
            </a:r>
            <a:endParaRPr lang="en-US" altLang="zh-CN" dirty="0" smtClean="0"/>
          </a:p>
          <a:p>
            <a:pPr>
              <a:lnSpc>
                <a:spcPct val="150000"/>
              </a:lnSpc>
            </a:pPr>
            <a:r>
              <a:rPr lang="zh-CN" altLang="zh-CN" dirty="0"/>
              <a:t>程序运行结果如图</a:t>
            </a:r>
            <a:r>
              <a:rPr lang="en-US" altLang="zh-CN" dirty="0"/>
              <a:t>3.15</a:t>
            </a:r>
            <a:r>
              <a:rPr lang="zh-CN" altLang="zh-CN" dirty="0"/>
              <a:t>所</a:t>
            </a:r>
            <a:r>
              <a:rPr lang="zh-CN" altLang="zh-CN" dirty="0" smtClean="0"/>
              <a:t>示</a:t>
            </a:r>
            <a:r>
              <a:rPr lang="zh-CN" altLang="en-US" dirty="0" smtClean="0"/>
              <a:t>。</a:t>
            </a:r>
            <a:endParaRPr lang="zh-CN" altLang="zh-CN" dirty="0"/>
          </a:p>
        </p:txBody>
      </p:sp>
      <p:pic>
        <p:nvPicPr>
          <p:cNvPr id="2050" name="Picture 2"/>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4710223" y="3371304"/>
            <a:ext cx="1179678" cy="181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4364195"/>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4524464" y="3425411"/>
            <a:ext cx="3322340" cy="482919"/>
          </a:xfrm>
          <a:prstGeom prst="rect">
            <a:avLst/>
          </a:prstGeom>
        </p:spPr>
        <p:txBody>
          <a:bodyPr wrap="square" lIns="144000" tIns="0" rIns="144000" bIns="0">
            <a:noAutofit/>
          </a:bodyPr>
          <a:lstStyle/>
          <a:p>
            <a:r>
              <a:rPr lang="zh-CN" altLang="zh-CN" sz="2800" b="1" dirty="0"/>
              <a:t>虚方法与方法覆盖</a:t>
            </a:r>
          </a:p>
        </p:txBody>
      </p:sp>
      <p:sp>
        <p:nvSpPr>
          <p:cNvPr id="2" name="矩形 1"/>
          <p:cNvSpPr/>
          <p:nvPr/>
        </p:nvSpPr>
        <p:spPr>
          <a:xfrm>
            <a:off x="3079956" y="4058596"/>
            <a:ext cx="3334567"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．继承中的方法隐藏及其局限</a:t>
            </a:r>
          </a:p>
        </p:txBody>
      </p:sp>
      <p:sp>
        <p:nvSpPr>
          <p:cNvPr id="3" name="矩形 2"/>
          <p:cNvSpPr/>
          <p:nvPr/>
        </p:nvSpPr>
        <p:spPr>
          <a:xfrm>
            <a:off x="6700392" y="4058596"/>
            <a:ext cx="2172390"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．虚方法覆盖技术</a:t>
            </a:r>
          </a:p>
        </p:txBody>
      </p:sp>
    </p:spTree>
    <p:extLst>
      <p:ext uri="{BB962C8B-B14F-4D97-AF65-F5344CB8AC3E}">
        <p14:creationId xmlns:p14="http://schemas.microsoft.com/office/powerpoint/2010/main" val="332901522"/>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．继承中的方法隐藏及其局限</a:t>
            </a:r>
          </a:p>
        </p:txBody>
      </p:sp>
      <p:sp>
        <p:nvSpPr>
          <p:cNvPr id="3" name="TextBox 2"/>
          <p:cNvSpPr txBox="1"/>
          <p:nvPr/>
        </p:nvSpPr>
        <p:spPr>
          <a:xfrm>
            <a:off x="925033" y="1169581"/>
            <a:ext cx="10249786" cy="2116028"/>
          </a:xfrm>
          <a:prstGeom prst="rect">
            <a:avLst/>
          </a:prstGeom>
          <a:noFill/>
        </p:spPr>
        <p:txBody>
          <a:bodyPr wrap="square" rtlCol="0">
            <a:spAutoFit/>
          </a:bodyPr>
          <a:lstStyle/>
          <a:p>
            <a:pPr indent="542925">
              <a:lnSpc>
                <a:spcPct val="150000"/>
              </a:lnSpc>
            </a:pPr>
            <a:r>
              <a:rPr lang="zh-CN" altLang="zh-CN" dirty="0" smtClean="0"/>
              <a:t>【</a:t>
            </a:r>
            <a:r>
              <a:rPr lang="zh-CN" altLang="zh-CN" dirty="0"/>
              <a:t>例</a:t>
            </a:r>
            <a:r>
              <a:rPr lang="en-US" altLang="zh-CN" b="1" dirty="0"/>
              <a:t>3.9</a:t>
            </a:r>
            <a:r>
              <a:rPr lang="zh-CN" altLang="zh-CN" dirty="0"/>
              <a:t>】 试用隐藏基类成员方法的方式，在运行</a:t>
            </a:r>
            <a:r>
              <a:rPr lang="zh-CN" altLang="zh-CN" dirty="0">
                <a:hlinkClick r:id="rId3" action="ppaction://hlinkfile"/>
              </a:rPr>
              <a:t>时执行指定派生类方法的功能</a:t>
            </a:r>
            <a:r>
              <a:rPr lang="zh-CN" altLang="zh-CN" dirty="0" smtClean="0">
                <a:hlinkClick r:id="rId3" action="ppaction://hlinkfile"/>
              </a:rPr>
              <a:t>。</a:t>
            </a:r>
            <a:endParaRPr lang="en-US" altLang="zh-CN" dirty="0" smtClean="0"/>
          </a:p>
          <a:p>
            <a:pPr indent="446088">
              <a:lnSpc>
                <a:spcPct val="150000"/>
              </a:lnSpc>
            </a:pPr>
            <a:r>
              <a:rPr lang="zh-CN" altLang="zh-CN" dirty="0"/>
              <a:t>本例定义了一个基类</a:t>
            </a:r>
            <a:r>
              <a:rPr lang="en-US" altLang="zh-CN" baseline="-25000" dirty="0"/>
              <a:t> </a:t>
            </a:r>
            <a:r>
              <a:rPr lang="en-US" altLang="zh-CN" dirty="0"/>
              <a:t>Shape</a:t>
            </a:r>
            <a:r>
              <a:rPr lang="zh-CN" altLang="zh-CN" dirty="0"/>
              <a:t>，含有字段域</a:t>
            </a:r>
            <a:r>
              <a:rPr lang="en-US" altLang="zh-CN" baseline="-25000" dirty="0"/>
              <a:t> </a:t>
            </a:r>
            <a:r>
              <a:rPr lang="en-US" altLang="zh-CN" dirty="0"/>
              <a:t>width</a:t>
            </a:r>
            <a:r>
              <a:rPr lang="en-US" altLang="zh-CN" baseline="-25000" dirty="0"/>
              <a:t> </a:t>
            </a:r>
            <a:r>
              <a:rPr lang="zh-CN" altLang="zh-CN" dirty="0"/>
              <a:t>和</a:t>
            </a:r>
            <a:r>
              <a:rPr lang="en-US" altLang="zh-CN" baseline="-25000" dirty="0"/>
              <a:t> </a:t>
            </a:r>
            <a:r>
              <a:rPr lang="en-US" altLang="zh-CN" dirty="0"/>
              <a:t>height</a:t>
            </a:r>
            <a:r>
              <a:rPr lang="zh-CN" altLang="zh-CN" dirty="0"/>
              <a:t>，分别表示形状的宽和高，并定义了一个</a:t>
            </a:r>
            <a:r>
              <a:rPr lang="en-US" altLang="zh-CN" baseline="-25000" dirty="0"/>
              <a:t> </a:t>
            </a:r>
            <a:r>
              <a:rPr lang="en-US" altLang="zh-CN" dirty="0"/>
              <a:t>area</a:t>
            </a:r>
            <a:r>
              <a:rPr lang="en-US" altLang="zh-CN" baseline="-25000" dirty="0"/>
              <a:t> </a:t>
            </a:r>
            <a:r>
              <a:rPr lang="zh-CN" altLang="zh-CN" dirty="0"/>
              <a:t>方法，用来求形状的面积。它的派生类</a:t>
            </a:r>
            <a:r>
              <a:rPr lang="en-US" altLang="zh-CN" dirty="0"/>
              <a:t>Triangle</a:t>
            </a:r>
            <a:r>
              <a:rPr lang="zh-CN" altLang="zh-CN" dirty="0"/>
              <a:t>（三角形）和</a:t>
            </a:r>
            <a:r>
              <a:rPr lang="en-US" altLang="zh-CN" dirty="0"/>
              <a:t>Trapezia</a:t>
            </a:r>
            <a:r>
              <a:rPr lang="zh-CN" altLang="zh-CN" dirty="0"/>
              <a:t>（梯形）都用关键字</a:t>
            </a:r>
            <a:r>
              <a:rPr lang="en-US" altLang="zh-CN" dirty="0"/>
              <a:t>new</a:t>
            </a:r>
            <a:r>
              <a:rPr lang="zh-CN" altLang="zh-CN" dirty="0"/>
              <a:t>修饰了</a:t>
            </a:r>
            <a:r>
              <a:rPr lang="en-US" altLang="zh-CN" baseline="-25000" dirty="0"/>
              <a:t> </a:t>
            </a:r>
            <a:r>
              <a:rPr lang="en-US" altLang="zh-CN" dirty="0"/>
              <a:t>area</a:t>
            </a:r>
            <a:r>
              <a:rPr lang="en-US" altLang="zh-CN" baseline="-25000" dirty="0"/>
              <a:t> </a:t>
            </a:r>
            <a:r>
              <a:rPr lang="zh-CN" altLang="zh-CN" dirty="0"/>
              <a:t>方法，表明这是有意隐藏该方法的。</a:t>
            </a:r>
          </a:p>
          <a:p>
            <a:pPr indent="446088">
              <a:lnSpc>
                <a:spcPct val="150000"/>
              </a:lnSpc>
            </a:pPr>
            <a:r>
              <a:rPr lang="zh-CN" altLang="zh-CN" dirty="0"/>
              <a:t>若不加</a:t>
            </a:r>
            <a:r>
              <a:rPr lang="en-US" altLang="zh-CN" dirty="0"/>
              <a:t>new</a:t>
            </a:r>
            <a:r>
              <a:rPr lang="zh-CN" altLang="zh-CN" dirty="0"/>
              <a:t>修饰，为了警示，编译器会发出警告信息，如图</a:t>
            </a:r>
            <a:r>
              <a:rPr lang="en-US" altLang="zh-CN" dirty="0"/>
              <a:t>3.16</a:t>
            </a:r>
            <a:r>
              <a:rPr lang="zh-CN" altLang="zh-CN" dirty="0"/>
              <a:t>所示</a:t>
            </a:r>
            <a:r>
              <a:rPr lang="zh-CN" altLang="zh-CN" dirty="0" smtClean="0"/>
              <a:t>。</a:t>
            </a:r>
            <a:endParaRPr lang="zh-CN" altLang="zh-CN"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339641737"/>
              </p:ext>
            </p:extLst>
          </p:nvPr>
        </p:nvGraphicFramePr>
        <p:xfrm>
          <a:off x="2626242" y="3445453"/>
          <a:ext cx="7357730" cy="2469261"/>
        </p:xfrm>
        <a:graphic>
          <a:graphicData uri="http://schemas.openxmlformats.org/presentationml/2006/ole">
            <mc:AlternateContent xmlns:mc="http://schemas.openxmlformats.org/markup-compatibility/2006">
              <mc:Choice xmlns:v="urn:schemas-microsoft-com:vml" Requires="v">
                <p:oleObj spid="_x0000_s3102" name="Visio" r:id="rId4" imgW="6903863" imgH="2208705" progId="Visio.Drawing.11">
                  <p:embed/>
                </p:oleObj>
              </mc:Choice>
              <mc:Fallback>
                <p:oleObj name="Visio" r:id="rId4" imgW="6903863" imgH="2208705" progId="Visio.Drawing.11">
                  <p:embed/>
                  <p:pic>
                    <p:nvPicPr>
                      <p:cNvPr id="0" name="Object 1"/>
                      <p:cNvPicPr>
                        <a:picLocks noChangeAspect="1" noChangeArrowheads="1"/>
                      </p:cNvPicPr>
                      <p:nvPr/>
                    </p:nvPicPr>
                    <p:blipFill>
                      <a:blip r:embed="rId5">
                        <a:lum bright="-18000"/>
                        <a:grayscl/>
                        <a:extLst>
                          <a:ext uri="{28A0092B-C50C-407E-A947-70E740481C1C}">
                            <a14:useLocalDpi xmlns:a14="http://schemas.microsoft.com/office/drawing/2010/main" val="0"/>
                          </a:ext>
                        </a:extLst>
                      </a:blip>
                      <a:srcRect/>
                      <a:stretch>
                        <a:fillRect/>
                      </a:stretch>
                    </p:blipFill>
                    <p:spPr bwMode="auto">
                      <a:xfrm>
                        <a:off x="2626242" y="3445453"/>
                        <a:ext cx="7357730" cy="2469261"/>
                      </a:xfrm>
                      <a:prstGeom prst="rect">
                        <a:avLst/>
                      </a:prstGeom>
                      <a:noFill/>
                    </p:spPr>
                  </p:pic>
                </p:oleObj>
              </mc:Fallback>
            </mc:AlternateContent>
          </a:graphicData>
        </a:graphic>
      </p:graphicFrame>
    </p:spTree>
    <p:extLst>
      <p:ext uri="{BB962C8B-B14F-4D97-AF65-F5344CB8AC3E}">
        <p14:creationId xmlns:p14="http://schemas.microsoft.com/office/powerpoint/2010/main" val="2951990203"/>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．继承中的方法隐藏及其局限</a:t>
            </a:r>
          </a:p>
        </p:txBody>
      </p:sp>
      <p:sp>
        <p:nvSpPr>
          <p:cNvPr id="3" name="TextBox 2"/>
          <p:cNvSpPr txBox="1"/>
          <p:nvPr/>
        </p:nvSpPr>
        <p:spPr>
          <a:xfrm>
            <a:off x="1456655" y="1340808"/>
            <a:ext cx="10175358" cy="369332"/>
          </a:xfrm>
          <a:prstGeom prst="rect">
            <a:avLst/>
          </a:prstGeom>
          <a:noFill/>
        </p:spPr>
        <p:txBody>
          <a:bodyPr wrap="square" rtlCol="0">
            <a:spAutoFit/>
          </a:bodyPr>
          <a:lstStyle/>
          <a:p>
            <a:r>
              <a:rPr lang="zh-CN" altLang="zh-CN" dirty="0"/>
              <a:t>在使用关键字</a:t>
            </a:r>
            <a:r>
              <a:rPr lang="en-US" altLang="zh-CN" dirty="0"/>
              <a:t>new</a:t>
            </a:r>
            <a:r>
              <a:rPr lang="zh-CN" altLang="zh-CN" dirty="0"/>
              <a:t>后，警告信息取消，程序运行结果如图</a:t>
            </a:r>
            <a:r>
              <a:rPr lang="en-US" altLang="zh-CN" dirty="0"/>
              <a:t>3.17</a:t>
            </a:r>
            <a:r>
              <a:rPr lang="zh-CN" altLang="zh-CN" dirty="0"/>
              <a:t>所</a:t>
            </a:r>
            <a:r>
              <a:rPr lang="zh-CN" altLang="zh-CN" dirty="0" smtClean="0"/>
              <a:t>示</a:t>
            </a:r>
            <a:r>
              <a:rPr lang="zh-CN" altLang="en-US" dirty="0" smtClean="0"/>
              <a:t>。</a:t>
            </a:r>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7321" y="1340808"/>
            <a:ext cx="1144255" cy="131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967563" y="2660620"/>
            <a:ext cx="10047767" cy="923330"/>
          </a:xfrm>
          <a:prstGeom prst="rect">
            <a:avLst/>
          </a:prstGeom>
          <a:noFill/>
        </p:spPr>
        <p:txBody>
          <a:bodyPr wrap="square" rtlCol="0">
            <a:spAutoFit/>
          </a:bodyPr>
          <a:lstStyle/>
          <a:p>
            <a:pPr indent="446088"/>
            <a:r>
              <a:rPr lang="zh-CN" altLang="zh-CN" dirty="0"/>
              <a:t>从例中可以看出，使用关键字</a:t>
            </a:r>
            <a:r>
              <a:rPr lang="en-US" altLang="zh-CN" dirty="0"/>
              <a:t>new</a:t>
            </a:r>
            <a:r>
              <a:rPr lang="zh-CN" altLang="zh-CN" dirty="0"/>
              <a:t>修饰方法后，可以在一个继承的结构中隐藏拥有相同签名的方法。但是这样做有一个缺陷——正如程序中演示的那样，基类对象</a:t>
            </a:r>
            <a:r>
              <a:rPr lang="en-US" altLang="zh-CN" baseline="-25000" dirty="0"/>
              <a:t> </a:t>
            </a:r>
            <a:r>
              <a:rPr lang="en-US" altLang="zh-CN" dirty="0"/>
              <a:t>A</a:t>
            </a:r>
            <a:r>
              <a:rPr lang="en-US" altLang="zh-CN" baseline="-25000" dirty="0"/>
              <a:t> </a:t>
            </a:r>
            <a:r>
              <a:rPr lang="zh-CN" altLang="zh-CN" dirty="0"/>
              <a:t>被引用到派生类对象</a:t>
            </a:r>
            <a:r>
              <a:rPr lang="en-US" altLang="zh-CN" dirty="0"/>
              <a:t>B</a:t>
            </a:r>
            <a:r>
              <a:rPr lang="zh-CN" altLang="zh-CN" dirty="0"/>
              <a:t>和</a:t>
            </a:r>
            <a:r>
              <a:rPr lang="en-US" altLang="zh-CN" dirty="0"/>
              <a:t>C</a:t>
            </a:r>
            <a:r>
              <a:rPr lang="zh-CN" altLang="zh-CN" dirty="0"/>
              <a:t>时，它们访问的仍是基类的方法，如下</a:t>
            </a:r>
            <a:r>
              <a:rPr lang="zh-CN" altLang="zh-CN" dirty="0" smtClean="0"/>
              <a:t>：</a:t>
            </a:r>
            <a:endParaRPr lang="zh-CN" altLang="zh-CN" dirty="0"/>
          </a:p>
        </p:txBody>
      </p:sp>
      <p:sp>
        <p:nvSpPr>
          <p:cNvPr id="5" name="圆角矩形 4"/>
          <p:cNvSpPr/>
          <p:nvPr/>
        </p:nvSpPr>
        <p:spPr>
          <a:xfrm>
            <a:off x="1424762" y="3541397"/>
            <a:ext cx="8665535" cy="1328023"/>
          </a:xfrm>
          <a:prstGeom prst="roundRect">
            <a:avLst/>
          </a:prstGeom>
          <a:solidFill>
            <a:srgbClr val="EDD0D0"/>
          </a:solidFill>
        </p:spPr>
        <p:txBody>
          <a:bodyPr wrap="square">
            <a:spAutoFit/>
          </a:bodyPr>
          <a:lstStyle/>
          <a:p>
            <a:r>
              <a:rPr lang="en-US" altLang="zh-CN" dirty="0"/>
              <a:t>A = B;</a:t>
            </a:r>
            <a:endParaRPr lang="zh-CN" altLang="zh-CN" dirty="0"/>
          </a:p>
          <a:p>
            <a:r>
              <a:rPr lang="en-US" altLang="zh-CN" dirty="0" err="1"/>
              <a:t>Console.WriteLine</a:t>
            </a:r>
            <a:r>
              <a:rPr lang="en-US" altLang="zh-CN" dirty="0"/>
              <a:t>("</a:t>
            </a:r>
            <a:r>
              <a:rPr lang="en-US" altLang="zh-CN" dirty="0" err="1"/>
              <a:t>A.area</a:t>
            </a:r>
            <a:r>
              <a:rPr lang="en-US" altLang="zh-CN" dirty="0"/>
              <a:t>= {0} ", </a:t>
            </a:r>
            <a:r>
              <a:rPr lang="en-US" altLang="zh-CN" dirty="0" err="1"/>
              <a:t>A.area</a:t>
            </a:r>
            <a:r>
              <a:rPr lang="en-US" altLang="zh-CN" dirty="0"/>
              <a:t>());   // </a:t>
            </a:r>
            <a:r>
              <a:rPr lang="zh-CN" altLang="zh-CN" dirty="0"/>
              <a:t>试图调</a:t>
            </a:r>
            <a:r>
              <a:rPr lang="en-US" altLang="zh-CN" dirty="0"/>
              <a:t>Triangle</a:t>
            </a:r>
            <a:r>
              <a:rPr lang="zh-CN" altLang="zh-CN" dirty="0"/>
              <a:t>的</a:t>
            </a:r>
            <a:r>
              <a:rPr lang="en-US" altLang="zh-CN" dirty="0"/>
              <a:t>area</a:t>
            </a:r>
            <a:r>
              <a:rPr lang="zh-CN" altLang="zh-CN" dirty="0"/>
              <a:t>方法失败</a:t>
            </a:r>
          </a:p>
          <a:p>
            <a:r>
              <a:rPr lang="en-US" altLang="zh-CN" dirty="0"/>
              <a:t>A = C;</a:t>
            </a:r>
            <a:endParaRPr lang="zh-CN" altLang="zh-CN" dirty="0"/>
          </a:p>
          <a:p>
            <a:r>
              <a:rPr lang="en-US" altLang="zh-CN" dirty="0" err="1"/>
              <a:t>Console.WriteLine</a:t>
            </a:r>
            <a:r>
              <a:rPr lang="en-US" altLang="zh-CN" dirty="0"/>
              <a:t>("</a:t>
            </a:r>
            <a:r>
              <a:rPr lang="en-US" altLang="zh-CN" dirty="0" err="1"/>
              <a:t>A.area</a:t>
            </a:r>
            <a:r>
              <a:rPr lang="en-US" altLang="zh-CN" dirty="0"/>
              <a:t>= {0} ", </a:t>
            </a:r>
            <a:r>
              <a:rPr lang="en-US" altLang="zh-CN" dirty="0" err="1"/>
              <a:t>A.area</a:t>
            </a:r>
            <a:r>
              <a:rPr lang="en-US" altLang="zh-CN" dirty="0"/>
              <a:t>());   // </a:t>
            </a:r>
            <a:r>
              <a:rPr lang="zh-CN" altLang="zh-CN" dirty="0"/>
              <a:t>试图调</a:t>
            </a:r>
            <a:r>
              <a:rPr lang="en-US" altLang="zh-CN" dirty="0"/>
              <a:t>Trapezia</a:t>
            </a:r>
            <a:r>
              <a:rPr lang="zh-CN" altLang="zh-CN" dirty="0"/>
              <a:t>的</a:t>
            </a:r>
            <a:r>
              <a:rPr lang="en-US" altLang="zh-CN" dirty="0"/>
              <a:t>area</a:t>
            </a:r>
            <a:r>
              <a:rPr lang="zh-CN" altLang="zh-CN" dirty="0"/>
              <a:t>方法失败</a:t>
            </a:r>
          </a:p>
        </p:txBody>
      </p:sp>
      <p:sp>
        <p:nvSpPr>
          <p:cNvPr id="6" name="矩形 5"/>
          <p:cNvSpPr/>
          <p:nvPr/>
        </p:nvSpPr>
        <p:spPr>
          <a:xfrm>
            <a:off x="967562" y="4891261"/>
            <a:ext cx="10047767" cy="646331"/>
          </a:xfrm>
          <a:prstGeom prst="rect">
            <a:avLst/>
          </a:prstGeom>
        </p:spPr>
        <p:txBody>
          <a:bodyPr wrap="square">
            <a:spAutoFit/>
          </a:bodyPr>
          <a:lstStyle/>
          <a:p>
            <a:pPr indent="446088"/>
            <a:r>
              <a:rPr lang="zh-CN" altLang="zh-CN" dirty="0"/>
              <a:t>上段代码本来是想分别调用</a:t>
            </a:r>
            <a:r>
              <a:rPr lang="en-US" altLang="zh-CN" baseline="-25000" dirty="0"/>
              <a:t> </a:t>
            </a:r>
            <a:r>
              <a:rPr lang="en-US" altLang="zh-CN" dirty="0"/>
              <a:t>Triangle</a:t>
            </a:r>
            <a:r>
              <a:rPr lang="en-US" altLang="zh-CN" baseline="-25000" dirty="0"/>
              <a:t> </a:t>
            </a:r>
            <a:r>
              <a:rPr lang="zh-CN" altLang="zh-CN" dirty="0"/>
              <a:t>的</a:t>
            </a:r>
            <a:r>
              <a:rPr lang="en-US" altLang="zh-CN" baseline="-25000" dirty="0"/>
              <a:t> </a:t>
            </a:r>
            <a:r>
              <a:rPr lang="en-US" altLang="zh-CN" dirty="0"/>
              <a:t>area</a:t>
            </a:r>
            <a:r>
              <a:rPr lang="en-US" altLang="zh-CN" baseline="-25000" dirty="0"/>
              <a:t> </a:t>
            </a:r>
            <a:r>
              <a:rPr lang="zh-CN" altLang="zh-CN" dirty="0"/>
              <a:t>方法计算三角形面积，调用</a:t>
            </a:r>
            <a:r>
              <a:rPr lang="en-US" altLang="zh-CN" baseline="-25000" dirty="0"/>
              <a:t> </a:t>
            </a:r>
            <a:r>
              <a:rPr lang="en-US" altLang="zh-CN" dirty="0"/>
              <a:t>Trapezia</a:t>
            </a:r>
            <a:r>
              <a:rPr lang="en-US" altLang="zh-CN" baseline="-25000" dirty="0"/>
              <a:t> </a:t>
            </a:r>
            <a:r>
              <a:rPr lang="zh-CN" altLang="zh-CN" dirty="0"/>
              <a:t>的</a:t>
            </a:r>
            <a:r>
              <a:rPr lang="en-US" altLang="zh-CN" baseline="-25000" dirty="0"/>
              <a:t> </a:t>
            </a:r>
            <a:r>
              <a:rPr lang="en-US" altLang="zh-CN" dirty="0"/>
              <a:t>area</a:t>
            </a:r>
            <a:r>
              <a:rPr lang="en-US" altLang="zh-CN" baseline="-25000" dirty="0"/>
              <a:t> </a:t>
            </a:r>
            <a:r>
              <a:rPr lang="zh-CN" altLang="zh-CN" dirty="0"/>
              <a:t>方法计算梯形面积，但程序执行的仍然是基类的</a:t>
            </a:r>
            <a:r>
              <a:rPr lang="en-US" altLang="zh-CN" baseline="-25000" dirty="0"/>
              <a:t> </a:t>
            </a:r>
            <a:r>
              <a:rPr lang="en-US" altLang="zh-CN" dirty="0"/>
              <a:t>area</a:t>
            </a:r>
            <a:r>
              <a:rPr lang="en-US" altLang="zh-CN" baseline="-25000" dirty="0"/>
              <a:t> </a:t>
            </a:r>
            <a:r>
              <a:rPr lang="zh-CN" altLang="zh-CN" dirty="0"/>
              <a:t>方法，只计算了抽象的“形状面积”：</a:t>
            </a:r>
          </a:p>
        </p:txBody>
      </p:sp>
      <p:sp>
        <p:nvSpPr>
          <p:cNvPr id="7" name="圆角矩形 6"/>
          <p:cNvSpPr/>
          <p:nvPr/>
        </p:nvSpPr>
        <p:spPr>
          <a:xfrm>
            <a:off x="1456655" y="5527811"/>
            <a:ext cx="8633642" cy="715089"/>
          </a:xfrm>
          <a:prstGeom prst="roundRect">
            <a:avLst/>
          </a:prstGeom>
          <a:solidFill>
            <a:srgbClr val="EDD0D0"/>
          </a:solidFill>
        </p:spPr>
        <p:txBody>
          <a:bodyPr wrap="square">
            <a:spAutoFit/>
          </a:bodyPr>
          <a:lstStyle/>
          <a:p>
            <a:r>
              <a:rPr lang="en-US" altLang="zh-CN" dirty="0" err="1"/>
              <a:t>A.area</a:t>
            </a:r>
            <a:r>
              <a:rPr lang="zh-CN" altLang="zh-CN" dirty="0"/>
              <a:t>＝</a:t>
            </a:r>
            <a:r>
              <a:rPr lang="en-US" altLang="zh-CN" dirty="0"/>
              <a:t>width * height</a:t>
            </a:r>
            <a:r>
              <a:rPr lang="zh-CN" altLang="zh-CN" dirty="0"/>
              <a:t>＝</a:t>
            </a:r>
            <a:r>
              <a:rPr lang="en-US" altLang="zh-CN" dirty="0"/>
              <a:t>1</a:t>
            </a:r>
            <a:r>
              <a:rPr lang="zh-CN" altLang="zh-CN" dirty="0"/>
              <a:t>×</a:t>
            </a:r>
            <a:r>
              <a:rPr lang="en-US" altLang="zh-CN" dirty="0"/>
              <a:t>2</a:t>
            </a:r>
            <a:r>
              <a:rPr lang="zh-CN" altLang="zh-CN" dirty="0"/>
              <a:t>＝</a:t>
            </a:r>
            <a:r>
              <a:rPr lang="en-US" altLang="zh-CN" dirty="0"/>
              <a:t>2</a:t>
            </a:r>
            <a:r>
              <a:rPr lang="zh-CN" altLang="zh-CN" dirty="0"/>
              <a:t>≠</a:t>
            </a:r>
            <a:r>
              <a:rPr lang="en-US" altLang="zh-CN" dirty="0"/>
              <a:t>width * height / 2</a:t>
            </a:r>
            <a:endParaRPr lang="zh-CN" altLang="zh-CN" dirty="0"/>
          </a:p>
          <a:p>
            <a:r>
              <a:rPr lang="en-US" altLang="zh-CN" dirty="0" err="1"/>
              <a:t>A.area</a:t>
            </a:r>
            <a:r>
              <a:rPr lang="zh-CN" altLang="zh-CN" dirty="0"/>
              <a:t>＝</a:t>
            </a:r>
            <a:r>
              <a:rPr lang="en-US" altLang="zh-CN" dirty="0"/>
              <a:t>width * height</a:t>
            </a:r>
            <a:r>
              <a:rPr lang="zh-CN" altLang="zh-CN" dirty="0"/>
              <a:t>＝</a:t>
            </a:r>
            <a:r>
              <a:rPr lang="en-US" altLang="zh-CN" dirty="0"/>
              <a:t>2</a:t>
            </a:r>
            <a:r>
              <a:rPr lang="zh-CN" altLang="zh-CN" dirty="0"/>
              <a:t>×</a:t>
            </a:r>
            <a:r>
              <a:rPr lang="en-US" altLang="zh-CN" dirty="0"/>
              <a:t>4</a:t>
            </a:r>
            <a:r>
              <a:rPr lang="zh-CN" altLang="zh-CN" dirty="0"/>
              <a:t>＝</a:t>
            </a:r>
            <a:r>
              <a:rPr lang="en-US" altLang="zh-CN" dirty="0"/>
              <a:t>8</a:t>
            </a:r>
            <a:r>
              <a:rPr lang="zh-CN" altLang="zh-CN" dirty="0"/>
              <a:t>≠</a:t>
            </a:r>
            <a:r>
              <a:rPr lang="en-US" altLang="zh-CN" dirty="0"/>
              <a:t>(width + width2) * height / 2</a:t>
            </a:r>
            <a:endParaRPr lang="zh-CN" altLang="zh-CN" dirty="0"/>
          </a:p>
        </p:txBody>
      </p:sp>
    </p:spTree>
    <p:extLst>
      <p:ext uri="{BB962C8B-B14F-4D97-AF65-F5344CB8AC3E}">
        <p14:creationId xmlns:p14="http://schemas.microsoft.com/office/powerpoint/2010/main" val="2973317720"/>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．虚方法覆盖技术</a:t>
            </a:r>
          </a:p>
        </p:txBody>
      </p:sp>
      <p:sp>
        <p:nvSpPr>
          <p:cNvPr id="3" name="TextBox 2"/>
          <p:cNvSpPr txBox="1"/>
          <p:nvPr/>
        </p:nvSpPr>
        <p:spPr>
          <a:xfrm>
            <a:off x="1010093" y="1446028"/>
            <a:ext cx="10175358" cy="2947025"/>
          </a:xfrm>
          <a:prstGeom prst="rect">
            <a:avLst/>
          </a:prstGeom>
          <a:noFill/>
        </p:spPr>
        <p:txBody>
          <a:bodyPr wrap="square" rtlCol="0">
            <a:spAutoFit/>
          </a:bodyPr>
          <a:lstStyle/>
          <a:p>
            <a:pPr indent="446088">
              <a:lnSpc>
                <a:spcPct val="150000"/>
              </a:lnSpc>
            </a:pPr>
            <a:r>
              <a:rPr lang="zh-CN" altLang="zh-CN" b="1" dirty="0"/>
              <a:t>（</a:t>
            </a:r>
            <a:r>
              <a:rPr lang="en-US" altLang="zh-CN" b="1" dirty="0"/>
              <a:t>1</a:t>
            </a:r>
            <a:r>
              <a:rPr lang="zh-CN" altLang="zh-CN" b="1" dirty="0"/>
              <a:t>）虚方法的重载</a:t>
            </a:r>
          </a:p>
          <a:p>
            <a:pPr indent="446088">
              <a:lnSpc>
                <a:spcPct val="150000"/>
              </a:lnSpc>
            </a:pPr>
            <a:r>
              <a:rPr lang="zh-CN" altLang="zh-CN" dirty="0"/>
              <a:t>在类的方法前加上关键字</a:t>
            </a:r>
            <a:r>
              <a:rPr lang="en-US" altLang="zh-CN" baseline="-25000" dirty="0"/>
              <a:t> </a:t>
            </a:r>
            <a:r>
              <a:rPr lang="en-US" altLang="zh-CN" dirty="0"/>
              <a:t>virtual</a:t>
            </a:r>
            <a:r>
              <a:rPr lang="zh-CN" altLang="zh-CN" dirty="0"/>
              <a:t>，就声明了一个虚方法。通过对虚方法的重载，实现在程序运行过程中确定调用的方法。</a:t>
            </a:r>
          </a:p>
          <a:p>
            <a:pPr indent="446088">
              <a:lnSpc>
                <a:spcPct val="150000"/>
              </a:lnSpc>
            </a:pPr>
            <a:r>
              <a:rPr lang="zh-CN" altLang="zh-CN" dirty="0"/>
              <a:t>【例</a:t>
            </a:r>
            <a:r>
              <a:rPr lang="en-US" altLang="zh-CN" b="1" dirty="0"/>
              <a:t>3.10</a:t>
            </a:r>
            <a:r>
              <a:rPr lang="zh-CN" altLang="zh-CN" dirty="0"/>
              <a:t>】 </a:t>
            </a:r>
            <a:r>
              <a:rPr lang="zh-CN" altLang="zh-CN" dirty="0">
                <a:hlinkClick r:id="rId2" action="ppaction://hlinkfile"/>
              </a:rPr>
              <a:t>虚方法的重载</a:t>
            </a:r>
            <a:r>
              <a:rPr lang="zh-CN" altLang="zh-CN" dirty="0" smtClean="0">
                <a:hlinkClick r:id="rId2" action="ppaction://hlinkfile"/>
              </a:rPr>
              <a:t>。</a:t>
            </a:r>
            <a:endParaRPr lang="en-US" altLang="zh-CN" dirty="0" smtClean="0"/>
          </a:p>
          <a:p>
            <a:pPr indent="446088">
              <a:lnSpc>
                <a:spcPct val="150000"/>
              </a:lnSpc>
            </a:pPr>
            <a:r>
              <a:rPr lang="zh-CN" altLang="zh-CN" dirty="0"/>
              <a:t>在</a:t>
            </a:r>
            <a:r>
              <a:rPr lang="en-US" altLang="zh-CN" baseline="-25000" dirty="0"/>
              <a:t> </a:t>
            </a:r>
            <a:r>
              <a:rPr lang="en-US" altLang="zh-CN" dirty="0"/>
              <a:t>A</a:t>
            </a:r>
            <a:r>
              <a:rPr lang="en-US" altLang="zh-CN" baseline="-25000" dirty="0"/>
              <a:t> </a:t>
            </a:r>
            <a:r>
              <a:rPr lang="zh-CN" altLang="zh-CN" dirty="0"/>
              <a:t>类定义中提供了非虚的方法</a:t>
            </a:r>
            <a:r>
              <a:rPr lang="en-US" altLang="zh-CN" baseline="-25000" dirty="0"/>
              <a:t> </a:t>
            </a:r>
            <a:r>
              <a:rPr lang="en-US" altLang="zh-CN" dirty="0"/>
              <a:t>F</a:t>
            </a:r>
            <a:r>
              <a:rPr lang="en-US" altLang="zh-CN" baseline="-25000" dirty="0"/>
              <a:t> </a:t>
            </a:r>
            <a:r>
              <a:rPr lang="zh-CN" altLang="zh-CN" dirty="0"/>
              <a:t>和虚方法</a:t>
            </a:r>
            <a:r>
              <a:rPr lang="en-US" altLang="zh-CN" baseline="-25000" dirty="0"/>
              <a:t> </a:t>
            </a:r>
            <a:r>
              <a:rPr lang="en-US" altLang="zh-CN" dirty="0"/>
              <a:t>G</a:t>
            </a:r>
            <a:r>
              <a:rPr lang="zh-CN" altLang="zh-CN" dirty="0"/>
              <a:t>，派生类</a:t>
            </a:r>
            <a:r>
              <a:rPr lang="en-US" altLang="zh-CN" baseline="-25000" dirty="0"/>
              <a:t> </a:t>
            </a:r>
            <a:r>
              <a:rPr lang="en-US" altLang="zh-CN" dirty="0"/>
              <a:t>B</a:t>
            </a:r>
            <a:r>
              <a:rPr lang="en-US" altLang="zh-CN" baseline="-25000" dirty="0"/>
              <a:t> </a:t>
            </a:r>
            <a:r>
              <a:rPr lang="zh-CN" altLang="zh-CN" dirty="0"/>
              <a:t>对方法</a:t>
            </a:r>
            <a:r>
              <a:rPr lang="en-US" altLang="zh-CN" baseline="-25000" dirty="0"/>
              <a:t> </a:t>
            </a:r>
            <a:r>
              <a:rPr lang="en-US" altLang="zh-CN" dirty="0"/>
              <a:t>F</a:t>
            </a:r>
            <a:r>
              <a:rPr lang="en-US" altLang="zh-CN" baseline="-25000" dirty="0"/>
              <a:t> </a:t>
            </a:r>
            <a:r>
              <a:rPr lang="zh-CN" altLang="zh-CN" dirty="0"/>
              <a:t>进行隐藏，而对虚方法</a:t>
            </a:r>
            <a:r>
              <a:rPr lang="en-US" altLang="zh-CN" dirty="0"/>
              <a:t> G</a:t>
            </a:r>
            <a:r>
              <a:rPr lang="en-US" altLang="zh-CN" baseline="-25000" dirty="0"/>
              <a:t> </a:t>
            </a:r>
            <a:r>
              <a:rPr lang="zh-CN" altLang="zh-CN" dirty="0"/>
              <a:t>则使用</a:t>
            </a:r>
            <a:r>
              <a:rPr lang="en-US" altLang="zh-CN" baseline="-25000" dirty="0"/>
              <a:t> </a:t>
            </a:r>
            <a:r>
              <a:rPr lang="en-US" altLang="zh-CN" dirty="0"/>
              <a:t>override</a:t>
            </a:r>
            <a:r>
              <a:rPr lang="en-US" altLang="zh-CN" baseline="-25000" dirty="0"/>
              <a:t> </a:t>
            </a:r>
            <a:r>
              <a:rPr lang="zh-CN" altLang="zh-CN" dirty="0"/>
              <a:t>关键字实现了覆盖。这样一来，语句“</a:t>
            </a:r>
            <a:r>
              <a:rPr lang="en-US" altLang="zh-CN" dirty="0"/>
              <a:t>A </a:t>
            </a:r>
            <a:r>
              <a:rPr lang="en-US" altLang="zh-CN" dirty="0" err="1"/>
              <a:t>a</a:t>
            </a:r>
            <a:r>
              <a:rPr lang="en-US" altLang="zh-CN" dirty="0"/>
              <a:t> = b</a:t>
            </a:r>
            <a:r>
              <a:rPr lang="zh-CN" altLang="zh-CN" dirty="0"/>
              <a:t>”中的</a:t>
            </a:r>
            <a:r>
              <a:rPr lang="en-US" altLang="zh-CN" dirty="0"/>
              <a:t>a</a:t>
            </a:r>
            <a:r>
              <a:rPr lang="zh-CN" altLang="zh-CN" dirty="0"/>
              <a:t>就仍是一个</a:t>
            </a:r>
            <a:r>
              <a:rPr lang="en-US" altLang="zh-CN" dirty="0"/>
              <a:t>b</a:t>
            </a:r>
            <a:r>
              <a:rPr lang="zh-CN" altLang="zh-CN" dirty="0"/>
              <a:t>对象，输出结果如图</a:t>
            </a:r>
            <a:r>
              <a:rPr lang="en-US" altLang="zh-CN" dirty="0"/>
              <a:t>3.18</a:t>
            </a:r>
            <a:r>
              <a:rPr lang="zh-CN" altLang="zh-CN" dirty="0"/>
              <a:t>所示</a:t>
            </a:r>
          </a:p>
        </p:txBody>
      </p:sp>
      <p:pic>
        <p:nvPicPr>
          <p:cNvPr id="6146" name="图片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0276" y="4393053"/>
            <a:ext cx="535993" cy="115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9009741"/>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．虚方法覆盖技术</a:t>
            </a:r>
          </a:p>
        </p:txBody>
      </p:sp>
      <p:sp>
        <p:nvSpPr>
          <p:cNvPr id="3" name="TextBox 2"/>
          <p:cNvSpPr txBox="1"/>
          <p:nvPr/>
        </p:nvSpPr>
        <p:spPr>
          <a:xfrm>
            <a:off x="967562" y="1329069"/>
            <a:ext cx="10249786" cy="2585323"/>
          </a:xfrm>
          <a:prstGeom prst="rect">
            <a:avLst/>
          </a:prstGeom>
          <a:noFill/>
        </p:spPr>
        <p:txBody>
          <a:bodyPr wrap="square" rtlCol="0">
            <a:spAutoFit/>
          </a:bodyPr>
          <a:lstStyle/>
          <a:p>
            <a:pPr indent="446088">
              <a:lnSpc>
                <a:spcPct val="150000"/>
              </a:lnSpc>
            </a:pPr>
            <a:r>
              <a:rPr lang="zh-CN" altLang="zh-CN" b="1" dirty="0"/>
              <a:t>（</a:t>
            </a:r>
            <a:r>
              <a:rPr lang="en-US" altLang="zh-CN" b="1" dirty="0"/>
              <a:t>2</a:t>
            </a:r>
            <a:r>
              <a:rPr lang="zh-CN" altLang="zh-CN" b="1" dirty="0"/>
              <a:t>）派生类方法覆盖基类方法</a:t>
            </a:r>
          </a:p>
          <a:p>
            <a:pPr indent="446088">
              <a:lnSpc>
                <a:spcPct val="150000"/>
              </a:lnSpc>
            </a:pPr>
            <a:r>
              <a:rPr lang="zh-CN" altLang="zh-CN" dirty="0"/>
              <a:t>下面通过虚方法重载的机制，利用覆盖技术实现【例</a:t>
            </a:r>
            <a:r>
              <a:rPr lang="en-US" altLang="zh-CN" dirty="0"/>
              <a:t>3.9</a:t>
            </a:r>
            <a:r>
              <a:rPr lang="zh-CN" altLang="zh-CN" dirty="0"/>
              <a:t>】中调用派生类方法计算三角形和梯形面积。</a:t>
            </a:r>
          </a:p>
          <a:p>
            <a:pPr indent="446088">
              <a:lnSpc>
                <a:spcPct val="150000"/>
              </a:lnSpc>
            </a:pPr>
            <a:r>
              <a:rPr lang="zh-CN" altLang="zh-CN" dirty="0"/>
              <a:t>【例</a:t>
            </a:r>
            <a:r>
              <a:rPr lang="en-US" altLang="zh-CN" b="1" dirty="0"/>
              <a:t>3.11</a:t>
            </a:r>
            <a:r>
              <a:rPr lang="zh-CN" altLang="zh-CN" dirty="0"/>
              <a:t>】 将【例</a:t>
            </a:r>
            <a:r>
              <a:rPr lang="en-US" altLang="zh-CN" dirty="0"/>
              <a:t>3.9</a:t>
            </a:r>
            <a:r>
              <a:rPr lang="zh-CN" altLang="zh-CN" dirty="0"/>
              <a:t>】改写，</a:t>
            </a:r>
            <a:r>
              <a:rPr lang="en-US" altLang="zh-CN" dirty="0"/>
              <a:t>Shape</a:t>
            </a:r>
            <a:r>
              <a:rPr lang="zh-CN" altLang="zh-CN" dirty="0"/>
              <a:t>类中的方法</a:t>
            </a:r>
            <a:r>
              <a:rPr lang="en-US" altLang="zh-CN" dirty="0"/>
              <a:t>area</a:t>
            </a:r>
            <a:r>
              <a:rPr lang="zh-CN" altLang="zh-CN" dirty="0"/>
              <a:t>用</a:t>
            </a:r>
            <a:r>
              <a:rPr lang="en-US" altLang="zh-CN" dirty="0"/>
              <a:t>virtual</a:t>
            </a:r>
            <a:r>
              <a:rPr lang="zh-CN" altLang="zh-CN" dirty="0"/>
              <a:t>修饰，而在派生类</a:t>
            </a:r>
            <a:r>
              <a:rPr lang="en-US" altLang="zh-CN" dirty="0"/>
              <a:t>Triangle</a:t>
            </a:r>
            <a:r>
              <a:rPr lang="zh-CN" altLang="zh-CN" dirty="0"/>
              <a:t>和</a:t>
            </a:r>
            <a:r>
              <a:rPr lang="en-US" altLang="zh-CN" dirty="0"/>
              <a:t>Trapezia</a:t>
            </a:r>
            <a:r>
              <a:rPr lang="zh-CN" altLang="zh-CN" dirty="0"/>
              <a:t>中用关键字</a:t>
            </a:r>
            <a:r>
              <a:rPr lang="en-US" altLang="zh-CN" dirty="0"/>
              <a:t>override</a:t>
            </a:r>
            <a:r>
              <a:rPr lang="zh-CN" altLang="zh-CN" dirty="0"/>
              <a:t>修饰</a:t>
            </a:r>
            <a:r>
              <a:rPr lang="en-US" altLang="zh-CN" dirty="0"/>
              <a:t>area</a:t>
            </a:r>
            <a:r>
              <a:rPr lang="zh-CN" altLang="zh-CN" dirty="0"/>
              <a:t>方法，这样就可以在程序运行时决定</a:t>
            </a:r>
            <a:r>
              <a:rPr lang="zh-CN" altLang="zh-CN" dirty="0">
                <a:hlinkClick r:id="rId2" action="ppaction://hlinkfile"/>
              </a:rPr>
              <a:t>调用哪个类的</a:t>
            </a:r>
            <a:r>
              <a:rPr lang="en-US" altLang="zh-CN" dirty="0">
                <a:hlinkClick r:id="rId2" action="ppaction://hlinkfile"/>
              </a:rPr>
              <a:t>area</a:t>
            </a:r>
            <a:r>
              <a:rPr lang="zh-CN" altLang="zh-CN" dirty="0">
                <a:hlinkClick r:id="rId2" action="ppaction://hlinkfile"/>
              </a:rPr>
              <a:t>方法</a:t>
            </a:r>
            <a:r>
              <a:rPr lang="zh-CN" altLang="zh-CN" dirty="0" smtClean="0">
                <a:hlinkClick r:id="rId2" action="ppaction://hlinkfile"/>
              </a:rPr>
              <a:t>。</a:t>
            </a:r>
            <a:endParaRPr lang="en-US" altLang="zh-CN" dirty="0" smtClean="0"/>
          </a:p>
          <a:p>
            <a:pPr indent="446088">
              <a:lnSpc>
                <a:spcPct val="150000"/>
              </a:lnSpc>
            </a:pPr>
            <a:r>
              <a:rPr lang="zh-CN" altLang="zh-CN" dirty="0"/>
              <a:t>程序运行结果如图</a:t>
            </a:r>
            <a:r>
              <a:rPr lang="en-US" altLang="zh-CN" dirty="0"/>
              <a:t>3.19</a:t>
            </a:r>
            <a:r>
              <a:rPr lang="zh-CN" altLang="zh-CN" dirty="0"/>
              <a:t>所</a:t>
            </a:r>
            <a:r>
              <a:rPr lang="zh-CN" altLang="zh-CN" dirty="0" smtClean="0"/>
              <a:t>示</a:t>
            </a:r>
            <a:r>
              <a:rPr lang="zh-CN" altLang="en-US" dirty="0" smtClean="0"/>
              <a:t>。</a:t>
            </a:r>
            <a:endParaRPr lang="zh-CN" altLang="zh-CN" dirty="0"/>
          </a:p>
        </p:txBody>
      </p:sp>
      <p:pic>
        <p:nvPicPr>
          <p:cNvPr id="7170" name="图片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1325" y="3860595"/>
            <a:ext cx="1415828" cy="138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8449662"/>
      </p:ext>
    </p:extLst>
  </p:cSld>
  <p:clrMapOvr>
    <a:masterClrMapping/>
  </p:clrMapOvr>
  <mc:AlternateContent xmlns:mc="http://schemas.openxmlformats.org/markup-compatibility/2006" xmlns:p14="http://schemas.microsoft.com/office/powerpoint/2010/main">
    <mc:Choice Requires="p14">
      <p:transition spd="slow" p14:dur="200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04</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4524464" y="3425411"/>
            <a:ext cx="3322340" cy="482919"/>
          </a:xfrm>
          <a:prstGeom prst="rect">
            <a:avLst/>
          </a:prstGeom>
        </p:spPr>
        <p:txBody>
          <a:bodyPr wrap="square" lIns="144000" tIns="0" rIns="144000" bIns="0">
            <a:noAutofit/>
          </a:bodyPr>
          <a:lstStyle/>
          <a:p>
            <a:r>
              <a:rPr lang="zh-CN" altLang="zh-CN" sz="2800" b="1" dirty="0"/>
              <a:t>抽象类与抽象方法</a:t>
            </a:r>
          </a:p>
        </p:txBody>
      </p:sp>
    </p:spTree>
    <p:extLst>
      <p:ext uri="{BB962C8B-B14F-4D97-AF65-F5344CB8AC3E}">
        <p14:creationId xmlns:p14="http://schemas.microsoft.com/office/powerpoint/2010/main" val="4196059761"/>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抽象类与抽象方法</a:t>
            </a:r>
          </a:p>
        </p:txBody>
      </p:sp>
      <p:sp>
        <p:nvSpPr>
          <p:cNvPr id="3" name="TextBox 2"/>
          <p:cNvSpPr txBox="1"/>
          <p:nvPr/>
        </p:nvSpPr>
        <p:spPr>
          <a:xfrm>
            <a:off x="999460" y="1371600"/>
            <a:ext cx="10196624" cy="2116028"/>
          </a:xfrm>
          <a:prstGeom prst="rect">
            <a:avLst/>
          </a:prstGeom>
          <a:noFill/>
        </p:spPr>
        <p:txBody>
          <a:bodyPr wrap="square" rtlCol="0">
            <a:spAutoFit/>
          </a:bodyPr>
          <a:lstStyle/>
          <a:p>
            <a:pPr indent="446088">
              <a:lnSpc>
                <a:spcPct val="150000"/>
              </a:lnSpc>
            </a:pPr>
            <a:r>
              <a:rPr lang="zh-CN" altLang="zh-CN" dirty="0"/>
              <a:t>抽象类是一种特殊的基类，并不与具体的事物相联系。抽象类的定义使用关键字</a:t>
            </a:r>
            <a:r>
              <a:rPr lang="en-US" altLang="zh-CN" dirty="0"/>
              <a:t>abstract</a:t>
            </a:r>
            <a:r>
              <a:rPr lang="zh-CN" altLang="zh-CN" dirty="0"/>
              <a:t>。在图</a:t>
            </a:r>
            <a:r>
              <a:rPr lang="en-US" altLang="zh-CN" dirty="0"/>
              <a:t>3.9</a:t>
            </a:r>
            <a:r>
              <a:rPr lang="zh-CN" altLang="zh-CN" dirty="0"/>
              <a:t>中，并没有“图形”这种具体的事物，所以将“图形”定义为抽象类，并由它派生出“圆形”、“四边形”这样一些可以产生具体实例的普通类。需要注意的是，</a:t>
            </a:r>
            <a:r>
              <a:rPr lang="zh-CN" altLang="zh-CN" b="1" dirty="0"/>
              <a:t>抽象类不能被实例化</a:t>
            </a:r>
            <a:r>
              <a:rPr lang="zh-CN" altLang="zh-CN" dirty="0"/>
              <a:t>，它只能作为其他类的基类。</a:t>
            </a:r>
          </a:p>
          <a:p>
            <a:pPr indent="446088">
              <a:lnSpc>
                <a:spcPct val="150000"/>
              </a:lnSpc>
            </a:pPr>
            <a:r>
              <a:rPr lang="zh-CN" altLang="zh-CN" dirty="0"/>
              <a:t>将</a:t>
            </a:r>
            <a:r>
              <a:rPr lang="en-US" altLang="zh-CN" dirty="0"/>
              <a:t>Shape</a:t>
            </a:r>
            <a:r>
              <a:rPr lang="zh-CN" altLang="zh-CN" dirty="0"/>
              <a:t>类定义为抽象类</a:t>
            </a:r>
            <a:r>
              <a:rPr lang="zh-CN" altLang="zh-CN" dirty="0" smtClean="0"/>
              <a:t>：</a:t>
            </a:r>
            <a:endParaRPr lang="zh-CN" altLang="zh-CN" dirty="0"/>
          </a:p>
        </p:txBody>
      </p:sp>
      <p:sp>
        <p:nvSpPr>
          <p:cNvPr id="4" name="TextBox 3"/>
          <p:cNvSpPr txBox="1"/>
          <p:nvPr/>
        </p:nvSpPr>
        <p:spPr>
          <a:xfrm>
            <a:off x="1552352" y="3487628"/>
            <a:ext cx="9388549" cy="1328023"/>
          </a:xfrm>
          <a:prstGeom prst="roundRect">
            <a:avLst/>
          </a:prstGeom>
          <a:solidFill>
            <a:srgbClr val="EDD0D0"/>
          </a:solidFill>
        </p:spPr>
        <p:txBody>
          <a:bodyPr wrap="square" rtlCol="0">
            <a:spAutoFit/>
          </a:bodyPr>
          <a:lstStyle/>
          <a:p>
            <a:r>
              <a:rPr lang="en-US" altLang="zh-CN" dirty="0"/>
              <a:t>public abstract class Shape </a:t>
            </a:r>
            <a:endParaRPr lang="zh-CN" altLang="zh-CN" dirty="0"/>
          </a:p>
          <a:p>
            <a:r>
              <a:rPr lang="en-US" altLang="zh-CN" dirty="0"/>
              <a:t>{</a:t>
            </a:r>
            <a:endParaRPr lang="zh-CN" altLang="zh-CN" dirty="0"/>
          </a:p>
          <a:p>
            <a:r>
              <a:rPr lang="en-US" altLang="zh-CN" dirty="0"/>
              <a:t>	//TODO...</a:t>
            </a:r>
            <a:endParaRPr lang="zh-CN" altLang="zh-CN" dirty="0"/>
          </a:p>
          <a:p>
            <a:r>
              <a:rPr lang="en-US" altLang="zh-CN" dirty="0" smtClean="0"/>
              <a:t>}</a:t>
            </a:r>
            <a:endParaRPr lang="zh-CN" altLang="zh-CN" dirty="0"/>
          </a:p>
        </p:txBody>
      </p:sp>
    </p:spTree>
    <p:extLst>
      <p:ext uri="{BB962C8B-B14F-4D97-AF65-F5344CB8AC3E}">
        <p14:creationId xmlns:p14="http://schemas.microsoft.com/office/powerpoint/2010/main" val="2702453896"/>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抽象类与抽象方法</a:t>
            </a:r>
          </a:p>
        </p:txBody>
      </p:sp>
      <p:sp>
        <p:nvSpPr>
          <p:cNvPr id="3" name="TextBox 2"/>
          <p:cNvSpPr txBox="1"/>
          <p:nvPr/>
        </p:nvSpPr>
        <p:spPr>
          <a:xfrm>
            <a:off x="935665" y="1360967"/>
            <a:ext cx="10271051" cy="1477328"/>
          </a:xfrm>
          <a:prstGeom prst="rect">
            <a:avLst/>
          </a:prstGeom>
          <a:noFill/>
        </p:spPr>
        <p:txBody>
          <a:bodyPr wrap="square" rtlCol="0">
            <a:spAutoFit/>
          </a:bodyPr>
          <a:lstStyle/>
          <a:p>
            <a:pPr indent="446088"/>
            <a:r>
              <a:rPr lang="zh-CN" altLang="zh-CN" dirty="0"/>
              <a:t>在抽象类中也可以使用关键字</a:t>
            </a:r>
            <a:r>
              <a:rPr lang="en-US" altLang="zh-CN" dirty="0"/>
              <a:t> abstract </a:t>
            </a:r>
            <a:r>
              <a:rPr lang="zh-CN" altLang="zh-CN" dirty="0"/>
              <a:t>定义抽象方法，要求所有的派生非抽象类都要重载实现该方法。引入抽象方法的原因在于，抽象类本身是一种抽象的概念，有的方法并不要求具体的实现，而是让派生类去重载实现。</a:t>
            </a:r>
            <a:r>
              <a:rPr lang="en-US" altLang="zh-CN" dirty="0"/>
              <a:t>Shape </a:t>
            </a:r>
            <a:r>
              <a:rPr lang="zh-CN" altLang="zh-CN" dirty="0"/>
              <a:t>类中</a:t>
            </a:r>
            <a:r>
              <a:rPr lang="en-US" altLang="zh-CN" baseline="-25000" dirty="0"/>
              <a:t> </a:t>
            </a:r>
            <a:r>
              <a:rPr lang="en-US" altLang="zh-CN" dirty="0" err="1"/>
              <a:t>GetArea</a:t>
            </a:r>
            <a:r>
              <a:rPr lang="en-US" altLang="zh-CN" baseline="-25000" dirty="0"/>
              <a:t> </a:t>
            </a:r>
            <a:r>
              <a:rPr lang="zh-CN" altLang="zh-CN" dirty="0"/>
              <a:t>方法本身没什么具体的意义，而只有到了派生类</a:t>
            </a:r>
            <a:r>
              <a:rPr lang="en-US" altLang="zh-CN" dirty="0"/>
              <a:t>Circle</a:t>
            </a:r>
            <a:r>
              <a:rPr lang="zh-CN" altLang="zh-CN" dirty="0"/>
              <a:t>类和</a:t>
            </a:r>
            <a:r>
              <a:rPr lang="en-US" altLang="zh-CN" dirty="0"/>
              <a:t>Rectangular</a:t>
            </a:r>
            <a:r>
              <a:rPr lang="zh-CN" altLang="zh-CN" dirty="0"/>
              <a:t>类才可以计算具体的面积。</a:t>
            </a:r>
          </a:p>
          <a:p>
            <a:pPr indent="446088"/>
            <a:r>
              <a:rPr lang="zh-CN" altLang="zh-CN" dirty="0"/>
              <a:t>抽象方法的语法</a:t>
            </a:r>
            <a:r>
              <a:rPr lang="zh-CN" altLang="zh-CN" dirty="0" smtClean="0"/>
              <a:t>：</a:t>
            </a:r>
            <a:endParaRPr lang="zh-CN" altLang="zh-CN" dirty="0"/>
          </a:p>
        </p:txBody>
      </p:sp>
      <p:sp>
        <p:nvSpPr>
          <p:cNvPr id="4" name="圆角矩形 3"/>
          <p:cNvSpPr/>
          <p:nvPr/>
        </p:nvSpPr>
        <p:spPr>
          <a:xfrm>
            <a:off x="1446028" y="2826259"/>
            <a:ext cx="9494874" cy="408623"/>
          </a:xfrm>
          <a:prstGeom prst="roundRect">
            <a:avLst/>
          </a:prstGeom>
          <a:solidFill>
            <a:srgbClr val="EDD0D0"/>
          </a:solidFill>
        </p:spPr>
        <p:txBody>
          <a:bodyPr wrap="square">
            <a:spAutoFit/>
          </a:bodyPr>
          <a:lstStyle/>
          <a:p>
            <a:r>
              <a:rPr lang="en-US" altLang="zh-CN" dirty="0"/>
              <a:t>public abstract double </a:t>
            </a:r>
            <a:r>
              <a:rPr lang="en-US" altLang="zh-CN" dirty="0" err="1"/>
              <a:t>GetArea</a:t>
            </a:r>
            <a:r>
              <a:rPr lang="en-US" altLang="zh-CN" dirty="0"/>
              <a:t>();</a:t>
            </a:r>
            <a:endParaRPr lang="zh-CN" altLang="zh-CN" dirty="0"/>
          </a:p>
        </p:txBody>
      </p:sp>
      <p:sp>
        <p:nvSpPr>
          <p:cNvPr id="5" name="矩形 4"/>
          <p:cNvSpPr/>
          <p:nvPr/>
        </p:nvSpPr>
        <p:spPr>
          <a:xfrm>
            <a:off x="1392863" y="3244334"/>
            <a:ext cx="2492990" cy="369332"/>
          </a:xfrm>
          <a:prstGeom prst="rect">
            <a:avLst/>
          </a:prstGeom>
        </p:spPr>
        <p:txBody>
          <a:bodyPr wrap="none">
            <a:spAutoFit/>
          </a:bodyPr>
          <a:lstStyle/>
          <a:p>
            <a:r>
              <a:rPr lang="zh-CN" altLang="zh-CN" dirty="0"/>
              <a:t>则派生类重载实现为：</a:t>
            </a:r>
          </a:p>
        </p:txBody>
      </p:sp>
      <p:sp>
        <p:nvSpPr>
          <p:cNvPr id="6" name="圆角矩形 5"/>
          <p:cNvSpPr/>
          <p:nvPr/>
        </p:nvSpPr>
        <p:spPr>
          <a:xfrm>
            <a:off x="1446026" y="3602459"/>
            <a:ext cx="9494876" cy="1328023"/>
          </a:xfrm>
          <a:prstGeom prst="roundRect">
            <a:avLst/>
          </a:prstGeom>
          <a:solidFill>
            <a:srgbClr val="EDD0D0"/>
          </a:solidFill>
        </p:spPr>
        <p:txBody>
          <a:bodyPr wrap="square">
            <a:spAutoFit/>
          </a:bodyPr>
          <a:lstStyle/>
          <a:p>
            <a:r>
              <a:rPr lang="en-US" altLang="zh-CN" dirty="0"/>
              <a:t>public override double </a:t>
            </a:r>
            <a:r>
              <a:rPr lang="en-US" altLang="zh-CN" dirty="0" err="1"/>
              <a:t>GetArea</a:t>
            </a:r>
            <a:r>
              <a:rPr lang="en-US" altLang="zh-CN" dirty="0"/>
              <a:t>()</a:t>
            </a:r>
            <a:endParaRPr lang="zh-CN" altLang="zh-CN" dirty="0"/>
          </a:p>
          <a:p>
            <a:r>
              <a:rPr lang="en-US" altLang="zh-CN" dirty="0"/>
              <a:t>{</a:t>
            </a:r>
            <a:endParaRPr lang="zh-CN" altLang="zh-CN" dirty="0"/>
          </a:p>
          <a:p>
            <a:r>
              <a:rPr lang="en-US" altLang="zh-CN" dirty="0"/>
              <a:t>	//TODO...</a:t>
            </a:r>
            <a:endParaRPr lang="zh-CN" altLang="zh-CN" dirty="0"/>
          </a:p>
          <a:p>
            <a:r>
              <a:rPr lang="en-US" altLang="zh-CN" dirty="0"/>
              <a:t>}</a:t>
            </a:r>
            <a:endParaRPr lang="zh-CN" altLang="zh-CN" dirty="0"/>
          </a:p>
        </p:txBody>
      </p:sp>
    </p:spTree>
    <p:extLst>
      <p:ext uri="{BB962C8B-B14F-4D97-AF65-F5344CB8AC3E}">
        <p14:creationId xmlns:p14="http://schemas.microsoft.com/office/powerpoint/2010/main" val="2248724955"/>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抽象类与抽象方法</a:t>
            </a:r>
          </a:p>
        </p:txBody>
      </p:sp>
      <p:sp>
        <p:nvSpPr>
          <p:cNvPr id="3" name="TextBox 2"/>
          <p:cNvSpPr txBox="1"/>
          <p:nvPr/>
        </p:nvSpPr>
        <p:spPr>
          <a:xfrm>
            <a:off x="1031358" y="1318437"/>
            <a:ext cx="10015870" cy="1200329"/>
          </a:xfrm>
          <a:prstGeom prst="rect">
            <a:avLst/>
          </a:prstGeom>
          <a:noFill/>
        </p:spPr>
        <p:txBody>
          <a:bodyPr wrap="square" rtlCol="0">
            <a:spAutoFit/>
          </a:bodyPr>
          <a:lstStyle/>
          <a:p>
            <a:pPr indent="446088"/>
            <a:r>
              <a:rPr lang="zh-CN" altLang="zh-CN" dirty="0" smtClean="0"/>
              <a:t>【例</a:t>
            </a:r>
            <a:r>
              <a:rPr lang="en-US" altLang="zh-CN" b="1" dirty="0" smtClean="0"/>
              <a:t>3.12</a:t>
            </a:r>
            <a:r>
              <a:rPr lang="zh-CN" altLang="zh-CN" dirty="0" smtClean="0"/>
              <a:t>】 </a:t>
            </a:r>
            <a:r>
              <a:rPr lang="zh-CN" altLang="zh-CN" dirty="0" smtClean="0">
                <a:hlinkClick r:id="rId2" action="ppaction://hlinkfile"/>
              </a:rPr>
              <a:t>抽象类和抽象方法的实现。</a:t>
            </a:r>
            <a:endParaRPr lang="zh-CN" altLang="zh-CN" dirty="0" smtClean="0"/>
          </a:p>
          <a:p>
            <a:pPr indent="446088"/>
            <a:r>
              <a:rPr lang="zh-CN" altLang="zh-CN" dirty="0" smtClean="0"/>
              <a:t>运行结果同【例</a:t>
            </a:r>
            <a:r>
              <a:rPr lang="en-US" altLang="zh-CN" dirty="0" smtClean="0"/>
              <a:t>3.3</a:t>
            </a:r>
            <a:r>
              <a:rPr lang="zh-CN" altLang="zh-CN" dirty="0" smtClean="0"/>
              <a:t>】。</a:t>
            </a:r>
          </a:p>
          <a:p>
            <a:pPr indent="446088"/>
            <a:r>
              <a:rPr lang="zh-CN" altLang="zh-CN" dirty="0" smtClean="0"/>
              <a:t>抽象类只能作为基类，由其他类继承，不能被实例化。相对应地还有一种不能被其他类继承的类，叫密封类，使用</a:t>
            </a:r>
            <a:r>
              <a:rPr lang="en-US" altLang="zh-CN" dirty="0" smtClean="0"/>
              <a:t>sealed</a:t>
            </a:r>
            <a:r>
              <a:rPr lang="zh-CN" altLang="zh-CN" dirty="0" smtClean="0"/>
              <a:t>关键字定义。如将</a:t>
            </a:r>
            <a:r>
              <a:rPr lang="en-US" altLang="zh-CN" dirty="0" smtClean="0"/>
              <a:t>Rectangular</a:t>
            </a:r>
            <a:r>
              <a:rPr lang="zh-CN" altLang="zh-CN" dirty="0" smtClean="0"/>
              <a:t>类定义为密封类：</a:t>
            </a:r>
            <a:endParaRPr lang="zh-CN" altLang="zh-CN" dirty="0"/>
          </a:p>
        </p:txBody>
      </p:sp>
      <p:sp>
        <p:nvSpPr>
          <p:cNvPr id="4" name="圆角矩形 3"/>
          <p:cNvSpPr/>
          <p:nvPr/>
        </p:nvSpPr>
        <p:spPr>
          <a:xfrm>
            <a:off x="1662224" y="2518766"/>
            <a:ext cx="9225516" cy="1328023"/>
          </a:xfrm>
          <a:prstGeom prst="roundRect">
            <a:avLst/>
          </a:prstGeom>
          <a:solidFill>
            <a:srgbClr val="EDD0D0"/>
          </a:solidFill>
        </p:spPr>
        <p:txBody>
          <a:bodyPr wrap="square">
            <a:spAutoFit/>
          </a:bodyPr>
          <a:lstStyle/>
          <a:p>
            <a:r>
              <a:rPr lang="en-US" altLang="zh-CN" dirty="0"/>
              <a:t>public sealed class </a:t>
            </a:r>
            <a:r>
              <a:rPr lang="en-US" altLang="zh-CN" dirty="0" err="1"/>
              <a:t>Rectangular:Shape</a:t>
            </a:r>
            <a:endParaRPr lang="zh-CN" altLang="zh-CN" dirty="0"/>
          </a:p>
          <a:p>
            <a:r>
              <a:rPr lang="en-US" altLang="zh-CN" dirty="0"/>
              <a:t>{</a:t>
            </a:r>
            <a:endParaRPr lang="zh-CN" altLang="zh-CN" dirty="0"/>
          </a:p>
          <a:p>
            <a:r>
              <a:rPr lang="en-US" altLang="zh-CN" dirty="0"/>
              <a:t>	// TODO…</a:t>
            </a:r>
            <a:endParaRPr lang="zh-CN" altLang="zh-CN" dirty="0"/>
          </a:p>
          <a:p>
            <a:r>
              <a:rPr lang="en-US" altLang="zh-CN" dirty="0" smtClean="0"/>
              <a:t>}</a:t>
            </a:r>
            <a:endParaRPr lang="zh-CN" altLang="zh-CN" dirty="0"/>
          </a:p>
        </p:txBody>
      </p:sp>
      <p:sp>
        <p:nvSpPr>
          <p:cNvPr id="5" name="矩形 4"/>
          <p:cNvSpPr/>
          <p:nvPr/>
        </p:nvSpPr>
        <p:spPr>
          <a:xfrm>
            <a:off x="1662224" y="3877560"/>
            <a:ext cx="9225516" cy="369332"/>
          </a:xfrm>
          <a:prstGeom prst="rect">
            <a:avLst/>
          </a:prstGeom>
        </p:spPr>
        <p:txBody>
          <a:bodyPr wrap="square">
            <a:spAutoFit/>
          </a:bodyPr>
          <a:lstStyle/>
          <a:p>
            <a:r>
              <a:rPr lang="zh-CN" altLang="zh-CN" dirty="0"/>
              <a:t>这样</a:t>
            </a:r>
            <a:r>
              <a:rPr lang="en-US" altLang="zh-CN" dirty="0"/>
              <a:t>Rectangular</a:t>
            </a:r>
            <a:r>
              <a:rPr lang="zh-CN" altLang="zh-CN" dirty="0"/>
              <a:t>类中的派生类</a:t>
            </a:r>
            <a:r>
              <a:rPr lang="en-US" altLang="zh-CN" dirty="0"/>
              <a:t>Square</a:t>
            </a:r>
            <a:r>
              <a:rPr lang="zh-CN" altLang="zh-CN" dirty="0"/>
              <a:t>将不再保留，否则，程序编译时会报错。</a:t>
            </a:r>
          </a:p>
        </p:txBody>
      </p:sp>
    </p:spTree>
    <p:extLst>
      <p:ext uri="{BB962C8B-B14F-4D97-AF65-F5344CB8AC3E}">
        <p14:creationId xmlns:p14="http://schemas.microsoft.com/office/powerpoint/2010/main" val="1686276869"/>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dirty="0"/>
              <a:t>．</a:t>
            </a:r>
            <a:r>
              <a:rPr lang="zh-CN" altLang="zh-CN" sz="2800" b="1" dirty="0"/>
              <a:t>对象、类与实例化</a:t>
            </a:r>
          </a:p>
        </p:txBody>
      </p:sp>
      <p:sp>
        <p:nvSpPr>
          <p:cNvPr id="4" name="TextBox 3"/>
          <p:cNvSpPr txBox="1"/>
          <p:nvPr/>
        </p:nvSpPr>
        <p:spPr>
          <a:xfrm>
            <a:off x="829340" y="1084521"/>
            <a:ext cx="10526232" cy="1200329"/>
          </a:xfrm>
          <a:prstGeom prst="rect">
            <a:avLst/>
          </a:prstGeom>
          <a:noFill/>
        </p:spPr>
        <p:txBody>
          <a:bodyPr wrap="square" rtlCol="0">
            <a:spAutoFit/>
          </a:bodyPr>
          <a:lstStyle/>
          <a:p>
            <a:pPr indent="446088"/>
            <a:r>
              <a:rPr lang="zh-CN" altLang="zh-CN" dirty="0"/>
              <a:t>类是在对象之上的抽象，它为属于该类的全部对象提供了统一的抽象描述。所以，类是一种抽象的数据类型，是对象的模板；对象则是类的具体化，是类的实例。例如，“一套等离子</a:t>
            </a:r>
            <a:r>
              <a:rPr lang="en-US" altLang="zh-CN" dirty="0"/>
              <a:t>TCL</a:t>
            </a:r>
            <a:r>
              <a:rPr lang="zh-CN" altLang="zh-CN" dirty="0"/>
              <a:t>家庭影院”等价于“这是电视机类的一个实例”。</a:t>
            </a:r>
          </a:p>
          <a:p>
            <a:pPr indent="446088"/>
            <a:r>
              <a:rPr lang="zh-CN" altLang="zh-CN" dirty="0"/>
              <a:t>类与对象的关系如图</a:t>
            </a:r>
            <a:r>
              <a:rPr lang="en-US" altLang="zh-CN" dirty="0"/>
              <a:t>3.1</a:t>
            </a:r>
            <a:r>
              <a:rPr lang="zh-CN" altLang="zh-CN" dirty="0"/>
              <a:t>所示</a:t>
            </a:r>
            <a:r>
              <a:rPr lang="zh-CN" altLang="zh-CN" dirty="0" smtClean="0"/>
              <a:t>。</a:t>
            </a:r>
            <a:endParaRPr lang="zh-CN" altLang="zh-CN" dirty="0"/>
          </a:p>
        </p:txBody>
      </p:sp>
      <p:pic>
        <p:nvPicPr>
          <p:cNvPr id="1026" name="Picture 2" descr="3t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99957" y="2284850"/>
            <a:ext cx="6486304" cy="345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9169892"/>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抽象类与抽象方法</a:t>
            </a:r>
          </a:p>
        </p:txBody>
      </p:sp>
      <p:sp>
        <p:nvSpPr>
          <p:cNvPr id="3" name="TextBox 2"/>
          <p:cNvSpPr txBox="1"/>
          <p:nvPr/>
        </p:nvSpPr>
        <p:spPr>
          <a:xfrm>
            <a:off x="978195" y="1286540"/>
            <a:ext cx="10111563" cy="923330"/>
          </a:xfrm>
          <a:prstGeom prst="rect">
            <a:avLst/>
          </a:prstGeom>
          <a:noFill/>
        </p:spPr>
        <p:txBody>
          <a:bodyPr wrap="square" rtlCol="0">
            <a:spAutoFit/>
          </a:bodyPr>
          <a:lstStyle/>
          <a:p>
            <a:pPr indent="446088"/>
            <a:r>
              <a:rPr lang="zh-CN" altLang="zh-CN" dirty="0"/>
              <a:t>如果类的方法声明包含</a:t>
            </a:r>
            <a:r>
              <a:rPr lang="en-US" altLang="zh-CN" baseline="-25000" dirty="0"/>
              <a:t> </a:t>
            </a:r>
            <a:r>
              <a:rPr lang="en-US" altLang="zh-CN" dirty="0"/>
              <a:t>sealed</a:t>
            </a:r>
            <a:r>
              <a:rPr lang="en-US" altLang="zh-CN" baseline="-25000" dirty="0"/>
              <a:t> </a:t>
            </a:r>
            <a:r>
              <a:rPr lang="zh-CN" altLang="zh-CN" dirty="0"/>
              <a:t>修饰符，称该方法为密封方法。类的实例方法声明包含 </a:t>
            </a:r>
            <a:r>
              <a:rPr lang="en-US" altLang="zh-CN" dirty="0"/>
              <a:t>sealed </a:t>
            </a:r>
            <a:r>
              <a:rPr lang="zh-CN" altLang="zh-CN" dirty="0"/>
              <a:t>修饰符，则必须同时使用</a:t>
            </a:r>
            <a:r>
              <a:rPr lang="en-US" altLang="zh-CN" baseline="-25000" dirty="0"/>
              <a:t> </a:t>
            </a:r>
            <a:r>
              <a:rPr lang="en-US" altLang="zh-CN" dirty="0"/>
              <a:t>override</a:t>
            </a:r>
            <a:r>
              <a:rPr lang="en-US" altLang="zh-CN" baseline="-25000" dirty="0"/>
              <a:t> </a:t>
            </a:r>
            <a:r>
              <a:rPr lang="zh-CN" altLang="zh-CN" dirty="0"/>
              <a:t>修饰符。使用密封方法可以防止派生类进一步重写该方法。如果将圆形</a:t>
            </a:r>
            <a:r>
              <a:rPr lang="en-US" altLang="zh-CN" baseline="-25000" dirty="0"/>
              <a:t> </a:t>
            </a:r>
            <a:r>
              <a:rPr lang="en-US" altLang="zh-CN" dirty="0"/>
              <a:t>Circle </a:t>
            </a:r>
            <a:r>
              <a:rPr lang="zh-CN" altLang="zh-CN" dirty="0"/>
              <a:t>类的</a:t>
            </a:r>
            <a:r>
              <a:rPr lang="en-US" altLang="zh-CN" baseline="-25000" dirty="0"/>
              <a:t> </a:t>
            </a:r>
            <a:r>
              <a:rPr lang="en-US" altLang="zh-CN" dirty="0" err="1"/>
              <a:t>GetArea</a:t>
            </a:r>
            <a:r>
              <a:rPr lang="en-US" altLang="zh-CN" baseline="-25000" dirty="0"/>
              <a:t> </a:t>
            </a:r>
            <a:r>
              <a:rPr lang="zh-CN" altLang="zh-CN" dirty="0"/>
              <a:t>方法定义为密封类，必须先将</a:t>
            </a:r>
            <a:r>
              <a:rPr lang="en-US" altLang="zh-CN" dirty="0"/>
              <a:t>Shape</a:t>
            </a:r>
            <a:r>
              <a:rPr lang="zh-CN" altLang="zh-CN" dirty="0"/>
              <a:t>类的</a:t>
            </a:r>
            <a:r>
              <a:rPr lang="en-US" altLang="zh-CN" dirty="0" err="1"/>
              <a:t>GetArea</a:t>
            </a:r>
            <a:r>
              <a:rPr lang="zh-CN" altLang="zh-CN" dirty="0"/>
              <a:t>方法定义为</a:t>
            </a:r>
            <a:r>
              <a:rPr lang="zh-CN" altLang="zh-CN" dirty="0" smtClean="0"/>
              <a:t>：</a:t>
            </a:r>
            <a:endParaRPr lang="zh-CN" altLang="zh-CN" dirty="0"/>
          </a:p>
        </p:txBody>
      </p:sp>
      <p:sp>
        <p:nvSpPr>
          <p:cNvPr id="4" name="圆角矩形 3"/>
          <p:cNvSpPr/>
          <p:nvPr/>
        </p:nvSpPr>
        <p:spPr>
          <a:xfrm>
            <a:off x="1548809" y="2209870"/>
            <a:ext cx="9243237" cy="1328023"/>
          </a:xfrm>
          <a:prstGeom prst="roundRect">
            <a:avLst/>
          </a:prstGeom>
          <a:solidFill>
            <a:srgbClr val="EDD0D0"/>
          </a:solidFill>
        </p:spPr>
        <p:txBody>
          <a:bodyPr wrap="square">
            <a:spAutoFit/>
          </a:bodyPr>
          <a:lstStyle/>
          <a:p>
            <a:r>
              <a:rPr lang="en-US" altLang="zh-CN" dirty="0"/>
              <a:t>public virtual double </a:t>
            </a:r>
            <a:r>
              <a:rPr lang="en-US" altLang="zh-CN" dirty="0" err="1"/>
              <a:t>GetArea</a:t>
            </a:r>
            <a:r>
              <a:rPr lang="en-US" altLang="zh-CN" dirty="0"/>
              <a:t>()</a:t>
            </a:r>
            <a:endParaRPr lang="zh-CN" altLang="zh-CN" dirty="0"/>
          </a:p>
          <a:p>
            <a:r>
              <a:rPr lang="en-US" altLang="zh-CN" dirty="0"/>
              <a:t>{</a:t>
            </a:r>
            <a:endParaRPr lang="zh-CN" altLang="zh-CN" dirty="0"/>
          </a:p>
          <a:p>
            <a:r>
              <a:rPr lang="en-US" altLang="zh-CN" dirty="0"/>
              <a:t>	// TODO…</a:t>
            </a:r>
            <a:endParaRPr lang="zh-CN" altLang="zh-CN" dirty="0"/>
          </a:p>
          <a:p>
            <a:r>
              <a:rPr lang="en-US" altLang="zh-CN" dirty="0"/>
              <a:t>}</a:t>
            </a:r>
            <a:endParaRPr lang="zh-CN" altLang="zh-CN" dirty="0"/>
          </a:p>
        </p:txBody>
      </p:sp>
      <p:sp>
        <p:nvSpPr>
          <p:cNvPr id="5" name="矩形 4"/>
          <p:cNvSpPr/>
          <p:nvPr/>
        </p:nvSpPr>
        <p:spPr>
          <a:xfrm>
            <a:off x="1548809" y="3612262"/>
            <a:ext cx="3544560" cy="369332"/>
          </a:xfrm>
          <a:prstGeom prst="rect">
            <a:avLst/>
          </a:prstGeom>
        </p:spPr>
        <p:txBody>
          <a:bodyPr wrap="none">
            <a:spAutoFit/>
          </a:bodyPr>
          <a:lstStyle/>
          <a:p>
            <a:r>
              <a:rPr lang="zh-CN" altLang="zh-CN" dirty="0"/>
              <a:t>然后在</a:t>
            </a:r>
            <a:r>
              <a:rPr lang="en-US" altLang="zh-CN" dirty="0"/>
              <a:t>Circle</a:t>
            </a:r>
            <a:r>
              <a:rPr lang="zh-CN" altLang="zh-CN" dirty="0"/>
              <a:t>类中实现密封方法：</a:t>
            </a:r>
          </a:p>
        </p:txBody>
      </p:sp>
      <p:sp>
        <p:nvSpPr>
          <p:cNvPr id="6" name="圆角矩形 5"/>
          <p:cNvSpPr/>
          <p:nvPr/>
        </p:nvSpPr>
        <p:spPr>
          <a:xfrm>
            <a:off x="1548808" y="3981594"/>
            <a:ext cx="9243237" cy="1328023"/>
          </a:xfrm>
          <a:prstGeom prst="roundRect">
            <a:avLst/>
          </a:prstGeom>
          <a:solidFill>
            <a:srgbClr val="EDD0D0"/>
          </a:solidFill>
        </p:spPr>
        <p:txBody>
          <a:bodyPr wrap="square">
            <a:spAutoFit/>
          </a:bodyPr>
          <a:lstStyle/>
          <a:p>
            <a:r>
              <a:rPr lang="en-US" altLang="zh-CN" dirty="0"/>
              <a:t>public sealed override double </a:t>
            </a:r>
            <a:r>
              <a:rPr lang="en-US" altLang="zh-CN" dirty="0" err="1"/>
              <a:t>GetArea</a:t>
            </a:r>
            <a:r>
              <a:rPr lang="en-US" altLang="zh-CN" dirty="0"/>
              <a:t>()</a:t>
            </a:r>
            <a:endParaRPr lang="zh-CN" altLang="zh-CN" dirty="0"/>
          </a:p>
          <a:p>
            <a:r>
              <a:rPr lang="en-US" altLang="zh-CN" dirty="0"/>
              <a:t>{</a:t>
            </a:r>
            <a:endParaRPr lang="zh-CN" altLang="zh-CN" dirty="0"/>
          </a:p>
          <a:p>
            <a:r>
              <a:rPr lang="en-US" altLang="zh-CN" dirty="0"/>
              <a:t>    // TODO…</a:t>
            </a:r>
            <a:endParaRPr lang="zh-CN" altLang="zh-CN" dirty="0"/>
          </a:p>
          <a:p>
            <a:r>
              <a:rPr lang="en-US" altLang="zh-CN" dirty="0"/>
              <a:t>}</a:t>
            </a:r>
            <a:endParaRPr lang="zh-CN" altLang="zh-CN" dirty="0"/>
          </a:p>
        </p:txBody>
      </p:sp>
    </p:spTree>
    <p:extLst>
      <p:ext uri="{BB962C8B-B14F-4D97-AF65-F5344CB8AC3E}">
        <p14:creationId xmlns:p14="http://schemas.microsoft.com/office/powerpoint/2010/main" val="1001515602"/>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a16="http://schemas.microsoft.com/office/drawing/2014/main" xmlns=""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xmlns=""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xmlns=""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xmlns=""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xmlns=""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xmlns=""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xmlns=""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xmlns=""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xmlns=""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xmlns=""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xmlns=""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xmlns=""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xmlns=""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xmlns=""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xmlns=""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xmlns=""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xmlns=""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xmlns=""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xmlns=""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xmlns=""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xmlns=""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xmlns=""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xmlns=""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xmlns=""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xmlns=""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xmlns=""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xmlns=""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xmlns=""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xmlns=""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xmlns=""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xmlns=""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xmlns=""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xmlns=""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xmlns=""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xmlns=""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xmlns=""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xmlns=""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xmlns=""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xmlns=""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xmlns=""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xmlns=""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xmlns=""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xmlns=""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xmlns=""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xmlns=""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xmlns=""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xmlns=""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xmlns=""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xmlns=""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xmlns=""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xmlns=""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xmlns=""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xmlns=""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xmlns=""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xmlns=""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xmlns=""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xmlns=""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xmlns=""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xmlns=""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xmlns=""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xmlns=""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xmlns=""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xmlns=""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xmlns=""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xmlns=""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xmlns=""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a16="http://schemas.microsoft.com/office/drawing/2014/main" xmlns=""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xmlns=""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xmlns=""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xmlns=""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xmlns=""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xmlns=""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a16="http://schemas.microsoft.com/office/drawing/2014/main" xmlns=""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01433" y="-804776"/>
            <a:ext cx="609600" cy="609600"/>
          </a:xfrm>
          <a:prstGeom prst="rect">
            <a:avLst/>
          </a:prstGeom>
        </p:spPr>
      </p:pic>
      <p:sp>
        <p:nvSpPr>
          <p:cNvPr id="105" name="文本框 16">
            <a:extLst>
              <a:ext uri="{FF2B5EF4-FFF2-40B4-BE49-F238E27FC236}">
                <a16:creationId xmlns="" xmlns:a16="http://schemas.microsoft.com/office/drawing/2014/main" id="{F3F3EE3B-757A-4D8C-BC82-A7A8EC5383FF}"/>
              </a:ext>
            </a:extLst>
          </p:cNvPr>
          <p:cNvSpPr txBox="1"/>
          <p:nvPr/>
        </p:nvSpPr>
        <p:spPr>
          <a:xfrm>
            <a:off x="2804623" y="1498184"/>
            <a:ext cx="7334059" cy="923330"/>
          </a:xfrm>
          <a:prstGeom prst="rect">
            <a:avLst/>
          </a:prstGeom>
          <a:noFill/>
        </p:spPr>
        <p:txBody>
          <a:bodyPr wrap="none" rtlCol="0">
            <a:spAutoFit/>
          </a:bodyPr>
          <a:lstStyle/>
          <a:p>
            <a:r>
              <a:rPr lang="zh-CN" altLang="en-US" sz="5400" b="1" dirty="0" smtClean="0">
                <a:solidFill>
                  <a:srgbClr val="9F604C"/>
                </a:solidFill>
                <a:latin typeface="+mj-ea"/>
                <a:ea typeface="+mj-ea"/>
              </a:rPr>
              <a:t>第</a:t>
            </a:r>
            <a:r>
              <a:rPr lang="en-US" altLang="zh-CN" sz="5400" b="1" dirty="0" smtClean="0">
                <a:solidFill>
                  <a:srgbClr val="9F604C"/>
                </a:solidFill>
                <a:latin typeface="+mj-ea"/>
                <a:ea typeface="+mj-ea"/>
              </a:rPr>
              <a:t>3</a:t>
            </a:r>
            <a:r>
              <a:rPr lang="zh-CN" altLang="en-US" sz="5400" b="1" dirty="0" smtClean="0">
                <a:solidFill>
                  <a:srgbClr val="9F604C"/>
                </a:solidFill>
                <a:latin typeface="+mj-ea"/>
                <a:ea typeface="+mj-ea"/>
              </a:rPr>
              <a:t>章 </a:t>
            </a:r>
            <a:r>
              <a:rPr lang="en-US" altLang="zh-CN" sz="5400" b="1" dirty="0">
                <a:solidFill>
                  <a:srgbClr val="9F604C"/>
                </a:solidFill>
                <a:latin typeface="+mj-ea"/>
                <a:ea typeface="+mj-ea"/>
              </a:rPr>
              <a:t>C#</a:t>
            </a:r>
            <a:r>
              <a:rPr lang="zh-CN" altLang="zh-CN" sz="5400" b="1" dirty="0">
                <a:solidFill>
                  <a:srgbClr val="9F604C"/>
                </a:solidFill>
                <a:latin typeface="+mj-ea"/>
                <a:ea typeface="+mj-ea"/>
              </a:rPr>
              <a:t>面向对象编程</a:t>
            </a:r>
          </a:p>
        </p:txBody>
      </p:sp>
      <p:sp>
        <p:nvSpPr>
          <p:cNvPr id="120" name="文本框 16">
            <a:extLst>
              <a:ext uri="{FF2B5EF4-FFF2-40B4-BE49-F238E27FC236}">
                <a16:creationId xmlns="" xmlns:a16="http://schemas.microsoft.com/office/drawing/2014/main" id="{F3F3EE3B-757A-4D8C-BC82-A7A8EC5383FF}"/>
              </a:ext>
            </a:extLst>
          </p:cNvPr>
          <p:cNvSpPr txBox="1"/>
          <p:nvPr/>
        </p:nvSpPr>
        <p:spPr>
          <a:xfrm>
            <a:off x="6893431" y="3627471"/>
            <a:ext cx="4402167" cy="584775"/>
          </a:xfrm>
          <a:prstGeom prst="rect">
            <a:avLst/>
          </a:prstGeom>
          <a:noFill/>
        </p:spPr>
        <p:txBody>
          <a:bodyPr wrap="none" rtlCol="0">
            <a:spAutoFit/>
          </a:bodyPr>
          <a:lstStyle/>
          <a:p>
            <a:r>
              <a:rPr lang="en-US" altLang="zh-CN" sz="3200" b="1" dirty="0" smtClean="0"/>
              <a:t>——</a:t>
            </a:r>
            <a:r>
              <a:rPr lang="en-US" altLang="zh-CN" sz="3200" b="1" dirty="0"/>
              <a:t>C#</a:t>
            </a:r>
            <a:r>
              <a:rPr lang="zh-CN" altLang="zh-CN" sz="3200" b="1" dirty="0"/>
              <a:t>系统的类型转换</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2001432718"/>
      </p:ext>
    </p:ext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4907252" y="3425411"/>
            <a:ext cx="2503641" cy="482919"/>
          </a:xfrm>
          <a:prstGeom prst="rect">
            <a:avLst/>
          </a:prstGeom>
        </p:spPr>
        <p:txBody>
          <a:bodyPr wrap="square" lIns="144000" tIns="0" rIns="144000" bIns="0">
            <a:noAutofit/>
          </a:bodyPr>
          <a:lstStyle/>
          <a:p>
            <a:r>
              <a:rPr lang="zh-CN" altLang="zh-CN" sz="2800" b="1" dirty="0"/>
              <a:t>复合数据类型</a:t>
            </a:r>
          </a:p>
        </p:txBody>
      </p:sp>
      <p:sp>
        <p:nvSpPr>
          <p:cNvPr id="2" name="矩形 1"/>
          <p:cNvSpPr/>
          <p:nvPr/>
        </p:nvSpPr>
        <p:spPr>
          <a:xfrm>
            <a:off x="5035658" y="4052408"/>
            <a:ext cx="1010213"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．结构</a:t>
            </a:r>
          </a:p>
        </p:txBody>
      </p:sp>
      <p:sp>
        <p:nvSpPr>
          <p:cNvPr id="3" name="矩形 2"/>
          <p:cNvSpPr/>
          <p:nvPr/>
        </p:nvSpPr>
        <p:spPr>
          <a:xfrm>
            <a:off x="6159072" y="4043179"/>
            <a:ext cx="1010213"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．枚举</a:t>
            </a:r>
          </a:p>
        </p:txBody>
      </p:sp>
    </p:spTree>
    <p:extLst>
      <p:ext uri="{BB962C8B-B14F-4D97-AF65-F5344CB8AC3E}">
        <p14:creationId xmlns:p14="http://schemas.microsoft.com/office/powerpoint/2010/main" val="2590760849"/>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．结构</a:t>
            </a:r>
          </a:p>
        </p:txBody>
      </p:sp>
      <p:sp>
        <p:nvSpPr>
          <p:cNvPr id="3" name="TextBox 2"/>
          <p:cNvSpPr txBox="1"/>
          <p:nvPr/>
        </p:nvSpPr>
        <p:spPr>
          <a:xfrm>
            <a:off x="946298" y="1169581"/>
            <a:ext cx="10302949" cy="2116028"/>
          </a:xfrm>
          <a:prstGeom prst="rect">
            <a:avLst/>
          </a:prstGeom>
          <a:noFill/>
        </p:spPr>
        <p:txBody>
          <a:bodyPr wrap="square" rtlCol="0">
            <a:spAutoFit/>
          </a:bodyPr>
          <a:lstStyle/>
          <a:p>
            <a:pPr indent="446088">
              <a:lnSpc>
                <a:spcPct val="150000"/>
              </a:lnSpc>
            </a:pPr>
            <a:r>
              <a:rPr lang="en-US" altLang="zh-CN" dirty="0"/>
              <a:t>C#</a:t>
            </a:r>
            <a:r>
              <a:rPr lang="zh-CN" altLang="zh-CN" dirty="0"/>
              <a:t>中的结构除了包含数据成员外，还有构造函数、方法、属性、事件、索引等成员，结构也可以实现多个接口。</a:t>
            </a:r>
          </a:p>
          <a:p>
            <a:pPr indent="446088">
              <a:lnSpc>
                <a:spcPct val="150000"/>
              </a:lnSpc>
            </a:pPr>
            <a:r>
              <a:rPr lang="zh-CN" altLang="zh-CN" dirty="0">
                <a:hlinkClick r:id="rId2" action="ppaction://hlinkfile"/>
              </a:rPr>
              <a:t>【例</a:t>
            </a:r>
            <a:r>
              <a:rPr lang="en-US" altLang="zh-CN" b="1" dirty="0">
                <a:hlinkClick r:id="rId2" action="ppaction://hlinkfile"/>
              </a:rPr>
              <a:t>3.13</a:t>
            </a:r>
            <a:r>
              <a:rPr lang="zh-CN" altLang="zh-CN" dirty="0">
                <a:hlinkClick r:id="rId2" action="ppaction://hlinkfile"/>
              </a:rPr>
              <a:t>】 结构示例</a:t>
            </a:r>
            <a:r>
              <a:rPr lang="zh-CN" altLang="zh-CN" dirty="0" smtClean="0">
                <a:hlinkClick r:id="rId2" action="ppaction://hlinkfile"/>
              </a:rPr>
              <a:t>。</a:t>
            </a:r>
            <a:endParaRPr lang="en-US" altLang="zh-CN" dirty="0" smtClean="0"/>
          </a:p>
          <a:p>
            <a:pPr indent="446088">
              <a:lnSpc>
                <a:spcPct val="150000"/>
              </a:lnSpc>
            </a:pPr>
            <a:r>
              <a:rPr lang="zh-CN" altLang="zh-CN" dirty="0"/>
              <a:t>程序中的</a:t>
            </a:r>
            <a:r>
              <a:rPr lang="en-US" altLang="zh-CN" dirty="0"/>
              <a:t>s2</a:t>
            </a:r>
            <a:r>
              <a:rPr lang="zh-CN" altLang="zh-CN" dirty="0"/>
              <a:t>获得了</a:t>
            </a:r>
            <a:r>
              <a:rPr lang="en-US" altLang="zh-CN" dirty="0"/>
              <a:t>s1</a:t>
            </a:r>
            <a:r>
              <a:rPr lang="zh-CN" altLang="zh-CN" dirty="0"/>
              <a:t>的一份数据副本，虽然</a:t>
            </a:r>
            <a:r>
              <a:rPr lang="en-US" altLang="zh-CN" dirty="0"/>
              <a:t>s1.x</a:t>
            </a:r>
            <a:r>
              <a:rPr lang="zh-CN" altLang="zh-CN" dirty="0"/>
              <a:t>的值改变了，但并没有影响到</a:t>
            </a:r>
            <a:r>
              <a:rPr lang="en-US" altLang="zh-CN" dirty="0"/>
              <a:t>s2</a:t>
            </a:r>
            <a:r>
              <a:rPr lang="zh-CN" altLang="zh-CN" dirty="0"/>
              <a:t>。执行程序，结果如图</a:t>
            </a:r>
            <a:r>
              <a:rPr lang="en-US" altLang="zh-CN" dirty="0"/>
              <a:t>3.20</a:t>
            </a:r>
            <a:r>
              <a:rPr lang="zh-CN" altLang="zh-CN" dirty="0"/>
              <a:t>所示</a:t>
            </a:r>
          </a:p>
        </p:txBody>
      </p:sp>
      <p:pic>
        <p:nvPicPr>
          <p:cNvPr id="8194" name="图片 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6026" y="3285609"/>
            <a:ext cx="1935520" cy="701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5480379"/>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．结构</a:t>
            </a:r>
          </a:p>
        </p:txBody>
      </p:sp>
      <p:sp>
        <p:nvSpPr>
          <p:cNvPr id="3" name="TextBox 2"/>
          <p:cNvSpPr txBox="1"/>
          <p:nvPr/>
        </p:nvSpPr>
        <p:spPr>
          <a:xfrm>
            <a:off x="839972" y="1180214"/>
            <a:ext cx="10356112" cy="646331"/>
          </a:xfrm>
          <a:prstGeom prst="rect">
            <a:avLst/>
          </a:prstGeom>
          <a:noFill/>
        </p:spPr>
        <p:txBody>
          <a:bodyPr wrap="square" rtlCol="0">
            <a:spAutoFit/>
          </a:bodyPr>
          <a:lstStyle/>
          <a:p>
            <a:pPr indent="446088"/>
            <a:r>
              <a:rPr lang="zh-CN" altLang="zh-CN" dirty="0"/>
              <a:t>（</a:t>
            </a:r>
            <a:r>
              <a:rPr lang="en-US" altLang="zh-CN" dirty="0"/>
              <a:t>1</a:t>
            </a:r>
            <a:r>
              <a:rPr lang="zh-CN" altLang="zh-CN" dirty="0"/>
              <a:t>）首先，结构是值类型，而类是引用类型。当两个类的实例相等时，表示它们指向同一段内存地址，改变一个类必然要影响到另一个类。比如【例</a:t>
            </a:r>
            <a:r>
              <a:rPr lang="en-US" altLang="zh-CN" dirty="0"/>
              <a:t>3.13</a:t>
            </a:r>
            <a:r>
              <a:rPr lang="zh-CN" altLang="zh-CN" dirty="0"/>
              <a:t>】中，将定义结构的语句</a:t>
            </a:r>
            <a:r>
              <a:rPr lang="zh-CN" altLang="zh-CN" dirty="0" smtClean="0"/>
              <a:t>：</a:t>
            </a:r>
            <a:endParaRPr lang="zh-CN" altLang="zh-CN" dirty="0"/>
          </a:p>
        </p:txBody>
      </p:sp>
      <p:sp>
        <p:nvSpPr>
          <p:cNvPr id="4" name="TextBox 3"/>
          <p:cNvSpPr txBox="1"/>
          <p:nvPr/>
        </p:nvSpPr>
        <p:spPr>
          <a:xfrm>
            <a:off x="1318437" y="1826545"/>
            <a:ext cx="9558670" cy="1710095"/>
          </a:xfrm>
          <a:prstGeom prst="roundRect">
            <a:avLst>
              <a:gd name="adj" fmla="val 8998"/>
            </a:avLst>
          </a:prstGeom>
          <a:solidFill>
            <a:srgbClr val="EDD0D0"/>
          </a:solidFill>
        </p:spPr>
        <p:txBody>
          <a:bodyPr wrap="square" rtlCol="0">
            <a:spAutoFit/>
          </a:bodyPr>
          <a:lstStyle/>
          <a:p>
            <a:r>
              <a:rPr lang="en-US" altLang="zh-CN" sz="1600" dirty="0"/>
              <a:t>// </a:t>
            </a:r>
            <a:r>
              <a:rPr lang="zh-CN" altLang="zh-CN" sz="1600" dirty="0"/>
              <a:t>定义结构</a:t>
            </a:r>
            <a:r>
              <a:rPr lang="en-US" altLang="zh-CN" sz="1600" dirty="0" err="1"/>
              <a:t>MyStruct</a:t>
            </a:r>
            <a:endParaRPr lang="zh-CN" altLang="zh-CN" sz="1600" dirty="0"/>
          </a:p>
          <a:p>
            <a:r>
              <a:rPr lang="en-US" altLang="zh-CN" sz="1600" b="1" dirty="0" err="1"/>
              <a:t>struct</a:t>
            </a:r>
            <a:r>
              <a:rPr lang="en-US" altLang="zh-CN" sz="1600" dirty="0"/>
              <a:t> </a:t>
            </a:r>
            <a:r>
              <a:rPr lang="en-US" altLang="zh-CN" sz="1600" dirty="0" err="1"/>
              <a:t>MyStruct</a:t>
            </a:r>
            <a:endParaRPr lang="zh-CN" altLang="zh-CN" sz="1600" dirty="0"/>
          </a:p>
          <a:p>
            <a:r>
              <a:rPr lang="en-US" altLang="zh-CN" sz="1600" dirty="0"/>
              <a:t>{</a:t>
            </a:r>
            <a:endParaRPr lang="zh-CN" altLang="zh-CN" sz="1600" dirty="0"/>
          </a:p>
          <a:p>
            <a:r>
              <a:rPr lang="en-US" altLang="zh-CN" sz="1600" dirty="0"/>
              <a:t>	…</a:t>
            </a:r>
            <a:endParaRPr lang="zh-CN" altLang="zh-CN" sz="1600" dirty="0"/>
          </a:p>
          <a:p>
            <a:r>
              <a:rPr lang="en-US" altLang="zh-CN" sz="1600" dirty="0"/>
              <a:t>}</a:t>
            </a:r>
            <a:endParaRPr lang="zh-CN" altLang="zh-CN" sz="1600" dirty="0"/>
          </a:p>
          <a:p>
            <a:r>
              <a:rPr lang="en-US" altLang="zh-CN" sz="1600" dirty="0" smtClean="0"/>
              <a:t>…</a:t>
            </a:r>
            <a:endParaRPr lang="zh-CN" altLang="zh-CN" sz="1600" dirty="0"/>
          </a:p>
        </p:txBody>
      </p:sp>
      <p:sp>
        <p:nvSpPr>
          <p:cNvPr id="5" name="矩形 4"/>
          <p:cNvSpPr/>
          <p:nvPr/>
        </p:nvSpPr>
        <p:spPr>
          <a:xfrm>
            <a:off x="1318437" y="3544209"/>
            <a:ext cx="1107996" cy="369332"/>
          </a:xfrm>
          <a:prstGeom prst="rect">
            <a:avLst/>
          </a:prstGeom>
        </p:spPr>
        <p:txBody>
          <a:bodyPr wrap="none">
            <a:spAutoFit/>
          </a:bodyPr>
          <a:lstStyle/>
          <a:p>
            <a:r>
              <a:rPr lang="zh-CN" altLang="zh-CN" dirty="0"/>
              <a:t>修改为：</a:t>
            </a:r>
          </a:p>
        </p:txBody>
      </p:sp>
      <p:sp>
        <p:nvSpPr>
          <p:cNvPr id="6" name="圆角矩形 5"/>
          <p:cNvSpPr/>
          <p:nvPr/>
        </p:nvSpPr>
        <p:spPr>
          <a:xfrm>
            <a:off x="1318437" y="3913541"/>
            <a:ext cx="9558670" cy="1645563"/>
          </a:xfrm>
          <a:prstGeom prst="roundRect">
            <a:avLst>
              <a:gd name="adj" fmla="val 8450"/>
            </a:avLst>
          </a:prstGeom>
          <a:solidFill>
            <a:srgbClr val="EDD0D0"/>
          </a:solidFill>
        </p:spPr>
        <p:txBody>
          <a:bodyPr wrap="square">
            <a:spAutoFit/>
          </a:bodyPr>
          <a:lstStyle/>
          <a:p>
            <a:r>
              <a:rPr lang="en-US" altLang="zh-CN" sz="1600" dirty="0"/>
              <a:t>// </a:t>
            </a:r>
            <a:r>
              <a:rPr lang="zh-CN" altLang="zh-CN" sz="1600" dirty="0"/>
              <a:t>定义类</a:t>
            </a:r>
            <a:r>
              <a:rPr lang="en-US" altLang="zh-CN" sz="1600" dirty="0" err="1"/>
              <a:t>MyStruct</a:t>
            </a:r>
            <a:endParaRPr lang="zh-CN" altLang="zh-CN" sz="1600" dirty="0"/>
          </a:p>
          <a:p>
            <a:r>
              <a:rPr lang="en-US" altLang="zh-CN" sz="1600" b="1" dirty="0"/>
              <a:t>class</a:t>
            </a:r>
            <a:r>
              <a:rPr lang="en-US" altLang="zh-CN" sz="1600" dirty="0"/>
              <a:t> </a:t>
            </a:r>
            <a:r>
              <a:rPr lang="en-US" altLang="zh-CN" sz="1600" dirty="0" err="1"/>
              <a:t>MyStruct</a:t>
            </a:r>
            <a:endParaRPr lang="zh-CN" altLang="zh-CN" sz="1600" dirty="0"/>
          </a:p>
          <a:p>
            <a:r>
              <a:rPr lang="en-US" altLang="zh-CN" sz="1600" dirty="0"/>
              <a:t>{</a:t>
            </a:r>
            <a:endParaRPr lang="zh-CN" altLang="zh-CN" sz="1600" dirty="0"/>
          </a:p>
          <a:p>
            <a:r>
              <a:rPr lang="en-US" altLang="zh-CN" sz="1600" dirty="0"/>
              <a:t>	…</a:t>
            </a:r>
            <a:endParaRPr lang="zh-CN" altLang="zh-CN" sz="1600" dirty="0"/>
          </a:p>
          <a:p>
            <a:r>
              <a:rPr lang="en-US" altLang="zh-CN" sz="1600" dirty="0"/>
              <a:t>}</a:t>
            </a:r>
            <a:endParaRPr lang="zh-CN" altLang="zh-CN" sz="1600" dirty="0"/>
          </a:p>
          <a:p>
            <a:r>
              <a:rPr lang="en-US" altLang="zh-CN" sz="1600" dirty="0"/>
              <a:t>…</a:t>
            </a:r>
            <a:endParaRPr lang="zh-CN" altLang="zh-CN" sz="1600" dirty="0"/>
          </a:p>
        </p:txBody>
      </p:sp>
      <p:sp>
        <p:nvSpPr>
          <p:cNvPr id="7" name="矩形 6"/>
          <p:cNvSpPr/>
          <p:nvPr/>
        </p:nvSpPr>
        <p:spPr>
          <a:xfrm>
            <a:off x="1318437" y="5578965"/>
            <a:ext cx="6280887" cy="369332"/>
          </a:xfrm>
          <a:prstGeom prst="rect">
            <a:avLst/>
          </a:prstGeom>
        </p:spPr>
        <p:txBody>
          <a:bodyPr wrap="none">
            <a:spAutoFit/>
          </a:bodyPr>
          <a:lstStyle/>
          <a:p>
            <a:r>
              <a:rPr lang="zh-CN" altLang="zh-CN" dirty="0"/>
              <a:t>其余代码完全不变，则程序运行结果会变成图</a:t>
            </a:r>
            <a:r>
              <a:rPr lang="en-US" altLang="zh-CN" baseline="-25000" dirty="0"/>
              <a:t> </a:t>
            </a:r>
            <a:r>
              <a:rPr lang="en-US" altLang="zh-CN" dirty="0"/>
              <a:t>3.21 </a:t>
            </a:r>
            <a:r>
              <a:rPr lang="zh-CN" altLang="zh-CN" dirty="0"/>
              <a:t>的情形。</a:t>
            </a:r>
            <a:endParaRPr lang="zh-CN" altLang="en-US" dirty="0"/>
          </a:p>
        </p:txBody>
      </p:sp>
      <p:pic>
        <p:nvPicPr>
          <p:cNvPr id="9218" name="图片 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7871" y="5924064"/>
            <a:ext cx="1562022" cy="622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9865999"/>
      </p:ext>
    </p:extLst>
  </p:cSld>
  <p:clrMapOvr>
    <a:masterClrMapping/>
  </p:clrMapOvr>
  <mc:AlternateContent xmlns:mc="http://schemas.openxmlformats.org/markup-compatibility/2006" xmlns:p14="http://schemas.microsoft.com/office/powerpoint/2010/main">
    <mc:Choice Requires="p14">
      <p:transition spd="slow" p14:dur="1600" advClick="0" advTm="0">
        <p14:prism isContent="1"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．结构</a:t>
            </a:r>
          </a:p>
        </p:txBody>
      </p:sp>
      <p:sp>
        <p:nvSpPr>
          <p:cNvPr id="3" name="TextBox 2"/>
          <p:cNvSpPr txBox="1"/>
          <p:nvPr/>
        </p:nvSpPr>
        <p:spPr>
          <a:xfrm>
            <a:off x="882502" y="1329070"/>
            <a:ext cx="10143461" cy="646331"/>
          </a:xfrm>
          <a:prstGeom prst="rect">
            <a:avLst/>
          </a:prstGeom>
          <a:noFill/>
        </p:spPr>
        <p:txBody>
          <a:bodyPr wrap="square" rtlCol="0">
            <a:spAutoFit/>
          </a:bodyPr>
          <a:lstStyle/>
          <a:p>
            <a:pPr indent="446088"/>
            <a:r>
              <a:rPr lang="zh-CN" altLang="zh-CN" dirty="0"/>
              <a:t>（</a:t>
            </a:r>
            <a:r>
              <a:rPr lang="en-US" altLang="zh-CN" dirty="0"/>
              <a:t>2</a:t>
            </a:r>
            <a:r>
              <a:rPr lang="zh-CN" altLang="zh-CN" dirty="0"/>
              <a:t>）虽然结构中没有默认的无参构造函数，但是却可以调用无参构造函数，并且将值类型的数据成员设置为</a:t>
            </a:r>
            <a:r>
              <a:rPr lang="en-US" altLang="zh-CN" dirty="0"/>
              <a:t> 0</a:t>
            </a:r>
            <a:r>
              <a:rPr lang="zh-CN" altLang="zh-CN" dirty="0"/>
              <a:t>，将其引用类型的数据成员设置为</a:t>
            </a:r>
            <a:r>
              <a:rPr lang="en-US" altLang="zh-CN" dirty="0"/>
              <a:t> null</a:t>
            </a:r>
            <a:r>
              <a:rPr lang="zh-CN" altLang="zh-CN" dirty="0"/>
              <a:t>，如在</a:t>
            </a:r>
            <a:r>
              <a:rPr lang="en-US" altLang="zh-CN" dirty="0"/>
              <a:t>Main()</a:t>
            </a:r>
            <a:r>
              <a:rPr lang="zh-CN" altLang="zh-CN" dirty="0"/>
              <a:t>加入：</a:t>
            </a:r>
            <a:endParaRPr lang="zh-CN" altLang="en-US" dirty="0"/>
          </a:p>
        </p:txBody>
      </p:sp>
      <p:sp>
        <p:nvSpPr>
          <p:cNvPr id="4" name="圆角矩形 3"/>
          <p:cNvSpPr/>
          <p:nvPr/>
        </p:nvSpPr>
        <p:spPr>
          <a:xfrm>
            <a:off x="1516912" y="1984907"/>
            <a:ext cx="9296400" cy="715089"/>
          </a:xfrm>
          <a:prstGeom prst="roundRect">
            <a:avLst/>
          </a:prstGeom>
          <a:solidFill>
            <a:srgbClr val="EDD0D0"/>
          </a:solidFill>
        </p:spPr>
        <p:txBody>
          <a:bodyPr wrap="square">
            <a:spAutoFit/>
          </a:bodyPr>
          <a:lstStyle/>
          <a:p>
            <a:r>
              <a:rPr lang="en-US" altLang="zh-CN" dirty="0" err="1"/>
              <a:t>MyStruct</a:t>
            </a:r>
            <a:r>
              <a:rPr lang="en-US" altLang="zh-CN" dirty="0"/>
              <a:t> s3 = new  </a:t>
            </a:r>
            <a:r>
              <a:rPr lang="en-US" altLang="zh-CN" dirty="0" err="1"/>
              <a:t>MyStruct</a:t>
            </a:r>
            <a:r>
              <a:rPr lang="en-US" altLang="zh-CN" dirty="0"/>
              <a:t>();</a:t>
            </a:r>
            <a:endParaRPr lang="zh-CN" altLang="zh-CN" dirty="0"/>
          </a:p>
          <a:p>
            <a:r>
              <a:rPr lang="en-US" altLang="zh-CN" dirty="0"/>
              <a:t>s3.Sum();</a:t>
            </a:r>
            <a:endParaRPr lang="zh-CN" altLang="zh-CN" dirty="0"/>
          </a:p>
        </p:txBody>
      </p:sp>
      <p:sp>
        <p:nvSpPr>
          <p:cNvPr id="5" name="矩形 4"/>
          <p:cNvSpPr/>
          <p:nvPr/>
        </p:nvSpPr>
        <p:spPr>
          <a:xfrm>
            <a:off x="1516912" y="2782669"/>
            <a:ext cx="6096000" cy="646331"/>
          </a:xfrm>
          <a:prstGeom prst="rect">
            <a:avLst/>
          </a:prstGeom>
        </p:spPr>
        <p:txBody>
          <a:bodyPr>
            <a:spAutoFit/>
          </a:bodyPr>
          <a:lstStyle/>
          <a:p>
            <a:r>
              <a:rPr lang="en-US" altLang="zh-CN" dirty="0"/>
              <a:t>s3.x</a:t>
            </a:r>
            <a:r>
              <a:rPr lang="zh-CN" altLang="zh-CN" dirty="0"/>
              <a:t>和</a:t>
            </a:r>
            <a:r>
              <a:rPr lang="en-US" altLang="zh-CN" dirty="0"/>
              <a:t>s3.y</a:t>
            </a:r>
            <a:r>
              <a:rPr lang="zh-CN" altLang="zh-CN" dirty="0"/>
              <a:t>都为</a:t>
            </a:r>
            <a:r>
              <a:rPr lang="en-US" altLang="zh-CN" dirty="0"/>
              <a:t>0</a:t>
            </a:r>
            <a:r>
              <a:rPr lang="zh-CN" altLang="zh-CN" dirty="0"/>
              <a:t>，</a:t>
            </a:r>
            <a:r>
              <a:rPr lang="en-US" altLang="zh-CN" dirty="0"/>
              <a:t>s3</a:t>
            </a:r>
            <a:r>
              <a:rPr lang="zh-CN" altLang="zh-CN" dirty="0"/>
              <a:t>最终的和也为</a:t>
            </a:r>
            <a:r>
              <a:rPr lang="en-US" altLang="zh-CN" dirty="0"/>
              <a:t>0</a:t>
            </a:r>
            <a:r>
              <a:rPr lang="zh-CN" altLang="zh-CN" dirty="0"/>
              <a:t>。</a:t>
            </a:r>
          </a:p>
          <a:p>
            <a:r>
              <a:rPr lang="zh-CN" altLang="zh-CN" dirty="0"/>
              <a:t>结构与类的区别总结如表</a:t>
            </a:r>
            <a:r>
              <a:rPr lang="en-US" altLang="zh-CN" dirty="0"/>
              <a:t>3.1</a:t>
            </a:r>
            <a:r>
              <a:rPr lang="zh-CN" altLang="zh-CN" dirty="0"/>
              <a:t>所示。</a:t>
            </a:r>
          </a:p>
        </p:txBody>
      </p:sp>
      <p:graphicFrame>
        <p:nvGraphicFramePr>
          <p:cNvPr id="6" name="表格 5"/>
          <p:cNvGraphicFramePr>
            <a:graphicFrameLocks noGrp="1"/>
          </p:cNvGraphicFramePr>
          <p:nvPr>
            <p:extLst>
              <p:ext uri="{D42A27DB-BD31-4B8C-83A1-F6EECF244321}">
                <p14:modId xmlns:p14="http://schemas.microsoft.com/office/powerpoint/2010/main" val="1455394837"/>
              </p:ext>
            </p:extLst>
          </p:nvPr>
        </p:nvGraphicFramePr>
        <p:xfrm>
          <a:off x="2649028" y="3662292"/>
          <a:ext cx="7324312" cy="1728414"/>
        </p:xfrm>
        <a:graphic>
          <a:graphicData uri="http://schemas.openxmlformats.org/drawingml/2006/table">
            <a:tbl>
              <a:tblPr/>
              <a:tblGrid>
                <a:gridCol w="3783670"/>
                <a:gridCol w="3540642"/>
              </a:tblGrid>
              <a:tr h="288069">
                <a:tc>
                  <a:txBody>
                    <a:bodyPr/>
                    <a:lstStyle/>
                    <a:p>
                      <a:pPr algn="ctr">
                        <a:lnSpc>
                          <a:spcPts val="1400"/>
                        </a:lnSpc>
                        <a:spcAft>
                          <a:spcPts val="0"/>
                        </a:spcAft>
                      </a:pPr>
                      <a:r>
                        <a:rPr lang="zh-CN" sz="1400" kern="100">
                          <a:effectLst/>
                          <a:latin typeface="Times New Roman"/>
                          <a:ea typeface="宋体"/>
                        </a:rPr>
                        <a:t>结</a:t>
                      </a:r>
                      <a:r>
                        <a:rPr lang="en-US" sz="1400" kern="100">
                          <a:effectLst/>
                          <a:latin typeface="Times New Roman"/>
                          <a:ea typeface="宋体"/>
                        </a:rPr>
                        <a:t>    </a:t>
                      </a:r>
                      <a:r>
                        <a:rPr lang="zh-CN" sz="1400" kern="100">
                          <a:effectLst/>
                          <a:latin typeface="Times New Roman"/>
                          <a:ea typeface="宋体"/>
                        </a:rPr>
                        <a:t>构</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c>
                  <a:txBody>
                    <a:bodyPr/>
                    <a:lstStyle/>
                    <a:p>
                      <a:pPr algn="ctr">
                        <a:lnSpc>
                          <a:spcPts val="1400"/>
                        </a:lnSpc>
                        <a:spcAft>
                          <a:spcPts val="0"/>
                        </a:spcAft>
                      </a:pPr>
                      <a:r>
                        <a:rPr lang="zh-CN" sz="1400" kern="100">
                          <a:effectLst/>
                          <a:latin typeface="Times New Roman"/>
                          <a:ea typeface="宋体"/>
                        </a:rPr>
                        <a:t>类</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10">
                      <a:fgClr>
                        <a:srgbClr val="FFFFFF"/>
                      </a:fgClr>
                      <a:bgClr>
                        <a:srgbClr val="E5E5E5"/>
                      </a:bgClr>
                    </a:pattFill>
                  </a:tcPr>
                </a:tc>
              </a:tr>
              <a:tr h="288069">
                <a:tc>
                  <a:txBody>
                    <a:bodyPr/>
                    <a:lstStyle/>
                    <a:p>
                      <a:pPr algn="just">
                        <a:lnSpc>
                          <a:spcPts val="1400"/>
                        </a:lnSpc>
                        <a:spcAft>
                          <a:spcPts val="0"/>
                        </a:spcAft>
                      </a:pPr>
                      <a:r>
                        <a:rPr lang="zh-CN" sz="1400" kern="100">
                          <a:effectLst/>
                          <a:latin typeface="Times New Roman"/>
                          <a:ea typeface="宋体"/>
                        </a:rPr>
                        <a:t>值类型</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引用类型</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69">
                <a:tc>
                  <a:txBody>
                    <a:bodyPr/>
                    <a:lstStyle/>
                    <a:p>
                      <a:pPr algn="just">
                        <a:lnSpc>
                          <a:spcPts val="1400"/>
                        </a:lnSpc>
                        <a:spcAft>
                          <a:spcPts val="0"/>
                        </a:spcAft>
                      </a:pPr>
                      <a:r>
                        <a:rPr lang="zh-CN" sz="1400" kern="100">
                          <a:effectLst/>
                          <a:latin typeface="Times New Roman"/>
                          <a:ea typeface="宋体"/>
                        </a:rPr>
                        <a:t>可以不使用</a:t>
                      </a:r>
                      <a:r>
                        <a:rPr lang="en-US" sz="1400" kern="100">
                          <a:effectLst/>
                          <a:latin typeface="Times New Roman"/>
                          <a:ea typeface="宋体"/>
                        </a:rPr>
                        <a:t>new </a:t>
                      </a:r>
                      <a:r>
                        <a:rPr lang="zh-CN" sz="1400" kern="100">
                          <a:effectLst/>
                          <a:latin typeface="Times New Roman"/>
                          <a:ea typeface="宋体"/>
                        </a:rPr>
                        <a:t>实例化</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必须使用</a:t>
                      </a:r>
                      <a:r>
                        <a:rPr lang="en-US" sz="1400" kern="100">
                          <a:effectLst/>
                          <a:latin typeface="Times New Roman"/>
                          <a:ea typeface="宋体"/>
                        </a:rPr>
                        <a:t>new </a:t>
                      </a:r>
                      <a:r>
                        <a:rPr lang="zh-CN" sz="1400" kern="100">
                          <a:effectLst/>
                          <a:latin typeface="Times New Roman"/>
                          <a:ea typeface="宋体"/>
                        </a:rPr>
                        <a:t>实例化</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69">
                <a:tc>
                  <a:txBody>
                    <a:bodyPr/>
                    <a:lstStyle/>
                    <a:p>
                      <a:pPr algn="just">
                        <a:lnSpc>
                          <a:spcPts val="1400"/>
                        </a:lnSpc>
                        <a:spcAft>
                          <a:spcPts val="0"/>
                        </a:spcAft>
                      </a:pPr>
                      <a:r>
                        <a:rPr lang="zh-CN" sz="1400" kern="100">
                          <a:effectLst/>
                          <a:latin typeface="Times New Roman"/>
                          <a:ea typeface="宋体"/>
                        </a:rPr>
                        <a:t>没有默认的构造函数，但可以添加构造函数</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有默认的构造函数</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69">
                <a:tc>
                  <a:txBody>
                    <a:bodyPr/>
                    <a:lstStyle/>
                    <a:p>
                      <a:pPr algn="just">
                        <a:lnSpc>
                          <a:spcPts val="1400"/>
                        </a:lnSpc>
                        <a:spcAft>
                          <a:spcPts val="0"/>
                        </a:spcAft>
                      </a:pPr>
                      <a:r>
                        <a:rPr lang="zh-CN" sz="1400" kern="100">
                          <a:effectLst/>
                          <a:latin typeface="Times New Roman"/>
                          <a:ea typeface="宋体"/>
                        </a:rPr>
                        <a:t>没有析构函数</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有析构函数</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69">
                <a:tc>
                  <a:txBody>
                    <a:bodyPr/>
                    <a:lstStyle/>
                    <a:p>
                      <a:pPr algn="just">
                        <a:lnSpc>
                          <a:spcPts val="1400"/>
                        </a:lnSpc>
                        <a:spcAft>
                          <a:spcPts val="0"/>
                        </a:spcAft>
                      </a:pPr>
                      <a:r>
                        <a:rPr lang="zh-CN" sz="1400" kern="100">
                          <a:effectLst/>
                          <a:latin typeface="Times New Roman"/>
                          <a:ea typeface="宋体"/>
                        </a:rPr>
                        <a:t>没有</a:t>
                      </a:r>
                      <a:r>
                        <a:rPr lang="en-US" sz="1400" kern="100">
                          <a:effectLst/>
                          <a:latin typeface="Times New Roman"/>
                          <a:ea typeface="宋体"/>
                        </a:rPr>
                        <a:t> abstract</a:t>
                      </a:r>
                      <a:r>
                        <a:rPr lang="zh-CN" sz="1400" kern="100">
                          <a:effectLst/>
                          <a:latin typeface="Times New Roman"/>
                          <a:ea typeface="宋体"/>
                        </a:rPr>
                        <a:t>、</a:t>
                      </a:r>
                      <a:r>
                        <a:rPr lang="en-US" sz="1400" kern="100">
                          <a:effectLst/>
                          <a:latin typeface="Times New Roman"/>
                          <a:ea typeface="宋体"/>
                        </a:rPr>
                        <a:t>protected</a:t>
                      </a:r>
                      <a:r>
                        <a:rPr lang="zh-CN" sz="1400" kern="100">
                          <a:effectLst/>
                          <a:latin typeface="Times New Roman"/>
                          <a:ea typeface="宋体"/>
                        </a:rPr>
                        <a:t>和 </a:t>
                      </a:r>
                      <a:r>
                        <a:rPr lang="en-US" sz="1400" kern="100">
                          <a:effectLst/>
                          <a:latin typeface="Times New Roman"/>
                          <a:ea typeface="宋体"/>
                        </a:rPr>
                        <a:t>sealed</a:t>
                      </a:r>
                      <a:r>
                        <a:rPr lang="zh-CN" sz="1400" kern="100">
                          <a:effectLst/>
                          <a:latin typeface="Times New Roman"/>
                          <a:ea typeface="宋体"/>
                        </a:rPr>
                        <a:t>修饰符</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dirty="0">
                          <a:effectLst/>
                          <a:latin typeface="Times New Roman"/>
                          <a:ea typeface="宋体"/>
                        </a:rPr>
                        <a:t>可以使用</a:t>
                      </a:r>
                      <a:r>
                        <a:rPr lang="en-US" sz="1400" kern="100" dirty="0">
                          <a:effectLst/>
                          <a:latin typeface="Times New Roman"/>
                          <a:ea typeface="宋体"/>
                        </a:rPr>
                        <a:t> abstract</a:t>
                      </a:r>
                      <a:r>
                        <a:rPr lang="zh-CN" sz="1400" kern="100" dirty="0">
                          <a:effectLst/>
                          <a:latin typeface="Times New Roman"/>
                          <a:ea typeface="宋体"/>
                        </a:rPr>
                        <a:t>、</a:t>
                      </a:r>
                      <a:r>
                        <a:rPr lang="en-US" sz="1400" kern="100" dirty="0">
                          <a:effectLst/>
                          <a:latin typeface="Times New Roman"/>
                          <a:ea typeface="宋体"/>
                        </a:rPr>
                        <a:t>protected </a:t>
                      </a:r>
                      <a:r>
                        <a:rPr lang="zh-CN" sz="1400" kern="100" dirty="0">
                          <a:effectLst/>
                          <a:latin typeface="Times New Roman"/>
                          <a:ea typeface="宋体"/>
                        </a:rPr>
                        <a:t>和</a:t>
                      </a:r>
                      <a:r>
                        <a:rPr lang="en-US" sz="1400" kern="100" dirty="0">
                          <a:effectLst/>
                          <a:latin typeface="Times New Roman"/>
                          <a:ea typeface="宋体"/>
                        </a:rPr>
                        <a:t> sealed</a:t>
                      </a:r>
                      <a:r>
                        <a:rPr lang="zh-CN" sz="1400" kern="100" dirty="0">
                          <a:effectLst/>
                          <a:latin typeface="Times New Roman"/>
                          <a:ea typeface="宋体"/>
                        </a:rPr>
                        <a:t>修饰符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99218062"/>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．枚举</a:t>
            </a:r>
          </a:p>
        </p:txBody>
      </p:sp>
      <p:sp>
        <p:nvSpPr>
          <p:cNvPr id="3" name="TextBox 2"/>
          <p:cNvSpPr txBox="1"/>
          <p:nvPr/>
        </p:nvSpPr>
        <p:spPr>
          <a:xfrm>
            <a:off x="978195" y="1382233"/>
            <a:ext cx="10164726" cy="923330"/>
          </a:xfrm>
          <a:prstGeom prst="rect">
            <a:avLst/>
          </a:prstGeom>
          <a:noFill/>
        </p:spPr>
        <p:txBody>
          <a:bodyPr wrap="square" rtlCol="0">
            <a:spAutoFit/>
          </a:bodyPr>
          <a:lstStyle/>
          <a:p>
            <a:pPr indent="446088"/>
            <a:r>
              <a:rPr lang="zh-CN" altLang="zh-CN" dirty="0"/>
              <a:t>枚举应用于有多个选择情况的场合，枚举类型为一组符号常数提供了一个类型名称。在枚举中的每个成员实际上是一个符号常数。</a:t>
            </a:r>
          </a:p>
          <a:p>
            <a:r>
              <a:rPr lang="zh-CN" altLang="zh-CN" dirty="0"/>
              <a:t>例如</a:t>
            </a:r>
            <a:r>
              <a:rPr lang="zh-CN" altLang="zh-CN" dirty="0" smtClean="0"/>
              <a:t>：</a:t>
            </a:r>
            <a:endParaRPr lang="zh-CN" altLang="zh-CN" dirty="0"/>
          </a:p>
        </p:txBody>
      </p:sp>
      <p:sp>
        <p:nvSpPr>
          <p:cNvPr id="4" name="圆角矩形 3"/>
          <p:cNvSpPr/>
          <p:nvPr/>
        </p:nvSpPr>
        <p:spPr>
          <a:xfrm>
            <a:off x="1548809" y="2273642"/>
            <a:ext cx="9211340" cy="1940957"/>
          </a:xfrm>
          <a:prstGeom prst="roundRect">
            <a:avLst>
              <a:gd name="adj" fmla="val 10093"/>
            </a:avLst>
          </a:prstGeom>
          <a:solidFill>
            <a:srgbClr val="EDD0D0"/>
          </a:solidFill>
        </p:spPr>
        <p:txBody>
          <a:bodyPr wrap="square">
            <a:spAutoFit/>
          </a:bodyPr>
          <a:lstStyle/>
          <a:p>
            <a:r>
              <a:rPr lang="en-US" altLang="zh-CN" dirty="0" err="1"/>
              <a:t>enum</a:t>
            </a:r>
            <a:r>
              <a:rPr lang="en-US" altLang="zh-CN" dirty="0"/>
              <a:t> Color</a:t>
            </a:r>
            <a:endParaRPr lang="zh-CN" altLang="zh-CN" dirty="0"/>
          </a:p>
          <a:p>
            <a:r>
              <a:rPr lang="en-US" altLang="zh-CN" dirty="0"/>
              <a:t>{</a:t>
            </a:r>
            <a:endParaRPr lang="zh-CN" altLang="zh-CN" dirty="0"/>
          </a:p>
          <a:p>
            <a:r>
              <a:rPr lang="en-US" altLang="zh-CN" dirty="0"/>
              <a:t>	Red,</a:t>
            </a:r>
            <a:endParaRPr lang="zh-CN" altLang="zh-CN" dirty="0"/>
          </a:p>
          <a:p>
            <a:r>
              <a:rPr lang="en-US" altLang="zh-CN" dirty="0"/>
              <a:t>	Green,</a:t>
            </a:r>
            <a:endParaRPr lang="zh-CN" altLang="zh-CN" dirty="0"/>
          </a:p>
          <a:p>
            <a:r>
              <a:rPr lang="en-US" altLang="zh-CN" dirty="0"/>
              <a:t>	Blue</a:t>
            </a:r>
            <a:endParaRPr lang="zh-CN" altLang="zh-CN" dirty="0"/>
          </a:p>
          <a:p>
            <a:r>
              <a:rPr lang="en-US" altLang="zh-CN" dirty="0"/>
              <a:t>}</a:t>
            </a:r>
            <a:endParaRPr lang="zh-CN" altLang="zh-CN" dirty="0"/>
          </a:p>
        </p:txBody>
      </p:sp>
      <p:sp>
        <p:nvSpPr>
          <p:cNvPr id="5" name="矩形 4"/>
          <p:cNvSpPr/>
          <p:nvPr/>
        </p:nvSpPr>
        <p:spPr>
          <a:xfrm>
            <a:off x="978195" y="4317394"/>
            <a:ext cx="10164726" cy="923330"/>
          </a:xfrm>
          <a:prstGeom prst="rect">
            <a:avLst/>
          </a:prstGeom>
        </p:spPr>
        <p:txBody>
          <a:bodyPr wrap="square">
            <a:spAutoFit/>
          </a:bodyPr>
          <a:lstStyle/>
          <a:p>
            <a:pPr indent="446088"/>
            <a:r>
              <a:rPr lang="zh-CN" altLang="zh-CN" dirty="0"/>
              <a:t>它声明了一个枚举类型</a:t>
            </a:r>
            <a:r>
              <a:rPr lang="en-US" altLang="zh-CN" dirty="0"/>
              <a:t> Color</a:t>
            </a:r>
            <a:r>
              <a:rPr lang="zh-CN" altLang="zh-CN" dirty="0"/>
              <a:t>，表示有三种可能的情况：</a:t>
            </a:r>
            <a:r>
              <a:rPr lang="en-US" altLang="zh-CN" dirty="0"/>
              <a:t>Red</a:t>
            </a:r>
            <a:r>
              <a:rPr lang="zh-CN" altLang="zh-CN" dirty="0"/>
              <a:t>、</a:t>
            </a:r>
            <a:r>
              <a:rPr lang="en-US" altLang="zh-CN" dirty="0"/>
              <a:t>Green </a:t>
            </a:r>
            <a:r>
              <a:rPr lang="zh-CN" altLang="zh-CN" dirty="0"/>
              <a:t>和</a:t>
            </a:r>
            <a:r>
              <a:rPr lang="en-US" altLang="zh-CN" dirty="0"/>
              <a:t> Blue</a:t>
            </a:r>
            <a:r>
              <a:rPr lang="zh-CN" altLang="zh-CN" dirty="0"/>
              <a:t>。这里的三个值实际上是三个整数</a:t>
            </a:r>
            <a:r>
              <a:rPr lang="en-US" altLang="zh-CN" dirty="0"/>
              <a:t> 0</a:t>
            </a:r>
            <a:r>
              <a:rPr lang="zh-CN" altLang="zh-CN" dirty="0"/>
              <a:t>、</a:t>
            </a:r>
            <a:r>
              <a:rPr lang="en-US" altLang="zh-CN" dirty="0"/>
              <a:t>1</a:t>
            </a:r>
            <a:r>
              <a:rPr lang="zh-CN" altLang="zh-CN" dirty="0"/>
              <a:t>、</a:t>
            </a:r>
            <a:r>
              <a:rPr lang="en-US" altLang="zh-CN" dirty="0"/>
              <a:t>2</a:t>
            </a:r>
            <a:r>
              <a:rPr lang="zh-CN" altLang="zh-CN" dirty="0"/>
              <a:t>，但与整数相比，使用枚举类型使程序的可读性更好，并且容易检查出错误。</a:t>
            </a:r>
          </a:p>
        </p:txBody>
      </p:sp>
    </p:spTree>
    <p:extLst>
      <p:ext uri="{BB962C8B-B14F-4D97-AF65-F5344CB8AC3E}">
        <p14:creationId xmlns:p14="http://schemas.microsoft.com/office/powerpoint/2010/main" val="361019447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．枚举</a:t>
            </a:r>
          </a:p>
        </p:txBody>
      </p:sp>
      <p:sp>
        <p:nvSpPr>
          <p:cNvPr id="3" name="TextBox 2"/>
          <p:cNvSpPr txBox="1"/>
          <p:nvPr/>
        </p:nvSpPr>
        <p:spPr>
          <a:xfrm>
            <a:off x="956930" y="1297172"/>
            <a:ext cx="10015870" cy="646331"/>
          </a:xfrm>
          <a:prstGeom prst="rect">
            <a:avLst/>
          </a:prstGeom>
          <a:noFill/>
        </p:spPr>
        <p:txBody>
          <a:bodyPr wrap="square" rtlCol="0">
            <a:spAutoFit/>
          </a:bodyPr>
          <a:lstStyle/>
          <a:p>
            <a:pPr indent="446088"/>
            <a:r>
              <a:rPr lang="zh-CN" altLang="zh-CN" b="1" dirty="0"/>
              <a:t>（</a:t>
            </a:r>
            <a:r>
              <a:rPr lang="en-US" altLang="zh-CN" b="1" dirty="0"/>
              <a:t>1</a:t>
            </a:r>
            <a:r>
              <a:rPr lang="zh-CN" altLang="zh-CN" b="1" dirty="0"/>
              <a:t>）枚举的声明</a:t>
            </a:r>
          </a:p>
          <a:p>
            <a:pPr indent="446088"/>
            <a:r>
              <a:rPr lang="zh-CN" altLang="zh-CN" dirty="0"/>
              <a:t>声明枚举类型用关键字</a:t>
            </a:r>
            <a:r>
              <a:rPr lang="en-US" altLang="zh-CN" dirty="0" err="1"/>
              <a:t>enum</a:t>
            </a:r>
            <a:r>
              <a:rPr lang="zh-CN" altLang="zh-CN" dirty="0"/>
              <a:t>。声明的基本语法格式如下</a:t>
            </a:r>
            <a:r>
              <a:rPr lang="zh-CN" altLang="zh-CN" dirty="0" smtClean="0"/>
              <a:t>：</a:t>
            </a:r>
            <a:endParaRPr lang="zh-CN" altLang="zh-CN" dirty="0"/>
          </a:p>
        </p:txBody>
      </p:sp>
      <p:sp>
        <p:nvSpPr>
          <p:cNvPr id="4" name="TextBox 3"/>
          <p:cNvSpPr txBox="1"/>
          <p:nvPr/>
        </p:nvSpPr>
        <p:spPr>
          <a:xfrm>
            <a:off x="1520456" y="2030819"/>
            <a:ext cx="9452344" cy="1634490"/>
          </a:xfrm>
          <a:prstGeom prst="roundRect">
            <a:avLst/>
          </a:prstGeom>
          <a:solidFill>
            <a:srgbClr val="EDD0D0"/>
          </a:solidFill>
        </p:spPr>
        <p:txBody>
          <a:bodyPr wrap="square" rtlCol="0">
            <a:spAutoFit/>
          </a:bodyPr>
          <a:lstStyle/>
          <a:p>
            <a:r>
              <a:rPr lang="en-US" altLang="zh-CN" dirty="0" err="1"/>
              <a:t>enum</a:t>
            </a:r>
            <a:r>
              <a:rPr lang="en-US" altLang="zh-CN" dirty="0"/>
              <a:t> </a:t>
            </a:r>
            <a:r>
              <a:rPr lang="zh-CN" altLang="zh-CN" dirty="0"/>
              <a:t>枚举名</a:t>
            </a:r>
            <a:r>
              <a:rPr lang="en-US" altLang="zh-CN" dirty="0"/>
              <a:t>[: </a:t>
            </a:r>
            <a:r>
              <a:rPr lang="zh-CN" altLang="zh-CN" dirty="0"/>
              <a:t>基本类型名</a:t>
            </a:r>
            <a:r>
              <a:rPr lang="en-US" altLang="zh-CN" dirty="0"/>
              <a:t>]</a:t>
            </a:r>
            <a:endParaRPr lang="zh-CN" altLang="zh-CN" dirty="0"/>
          </a:p>
          <a:p>
            <a:r>
              <a:rPr lang="en-US" altLang="zh-CN" dirty="0"/>
              <a:t>{</a:t>
            </a:r>
            <a:endParaRPr lang="zh-CN" altLang="zh-CN" dirty="0"/>
          </a:p>
          <a:p>
            <a:r>
              <a:rPr lang="en-US" altLang="zh-CN" dirty="0"/>
              <a:t>	</a:t>
            </a:r>
            <a:r>
              <a:rPr lang="zh-CN" altLang="zh-CN" dirty="0"/>
              <a:t>枚举成员</a:t>
            </a:r>
            <a:r>
              <a:rPr lang="en-US" altLang="zh-CN" dirty="0"/>
              <a:t> [ =  </a:t>
            </a:r>
            <a:r>
              <a:rPr lang="zh-CN" altLang="zh-CN" dirty="0"/>
              <a:t>常数表达式</a:t>
            </a:r>
            <a:r>
              <a:rPr lang="en-US" altLang="zh-CN" dirty="0"/>
              <a:t>],</a:t>
            </a:r>
            <a:endParaRPr lang="zh-CN" altLang="zh-CN" dirty="0"/>
          </a:p>
          <a:p>
            <a:r>
              <a:rPr lang="en-US" altLang="zh-CN" dirty="0"/>
              <a:t>	…</a:t>
            </a:r>
            <a:endParaRPr lang="zh-CN" altLang="zh-CN" dirty="0"/>
          </a:p>
          <a:p>
            <a:r>
              <a:rPr lang="en-US" altLang="zh-CN" dirty="0" smtClean="0"/>
              <a:t>}</a:t>
            </a:r>
            <a:endParaRPr lang="zh-CN" altLang="zh-CN" dirty="0"/>
          </a:p>
        </p:txBody>
      </p:sp>
      <p:sp>
        <p:nvSpPr>
          <p:cNvPr id="5" name="TextBox 4"/>
          <p:cNvSpPr txBox="1"/>
          <p:nvPr/>
        </p:nvSpPr>
        <p:spPr>
          <a:xfrm>
            <a:off x="1116419" y="3782268"/>
            <a:ext cx="10473069" cy="923330"/>
          </a:xfrm>
          <a:prstGeom prst="rect">
            <a:avLst/>
          </a:prstGeom>
          <a:noFill/>
        </p:spPr>
        <p:txBody>
          <a:bodyPr wrap="square" rtlCol="0">
            <a:spAutoFit/>
          </a:bodyPr>
          <a:lstStyle/>
          <a:p>
            <a:pPr indent="446088"/>
            <a:r>
              <a:rPr lang="zh-CN" altLang="zh-CN" dirty="0"/>
              <a:t>每个枚举类型都有一个相应的整数类型，称为该枚举的基本型。一个枚举可以显式地声明</a:t>
            </a:r>
            <a:r>
              <a:rPr lang="en-US" altLang="zh-CN" dirty="0"/>
              <a:t> byte</a:t>
            </a:r>
            <a:r>
              <a:rPr lang="zh-CN" altLang="zh-CN" dirty="0"/>
              <a:t>、</a:t>
            </a:r>
            <a:r>
              <a:rPr lang="en-US" altLang="zh-CN" dirty="0" err="1"/>
              <a:t>sbyte</a:t>
            </a:r>
            <a:r>
              <a:rPr lang="zh-CN" altLang="zh-CN" dirty="0"/>
              <a:t>、</a:t>
            </a:r>
            <a:r>
              <a:rPr lang="en-US" altLang="zh-CN" dirty="0"/>
              <a:t>short</a:t>
            </a:r>
            <a:r>
              <a:rPr lang="zh-CN" altLang="zh-CN" dirty="0"/>
              <a:t>、</a:t>
            </a:r>
            <a:r>
              <a:rPr lang="en-US" altLang="zh-CN" dirty="0" err="1"/>
              <a:t>ushort</a:t>
            </a:r>
            <a:r>
              <a:rPr lang="zh-CN" altLang="zh-CN" dirty="0"/>
              <a:t>、</a:t>
            </a:r>
            <a:r>
              <a:rPr lang="en-US" altLang="zh-CN" dirty="0" err="1"/>
              <a:t>int</a:t>
            </a:r>
            <a:r>
              <a:rPr lang="zh-CN" altLang="zh-CN" dirty="0"/>
              <a:t>、</a:t>
            </a:r>
            <a:r>
              <a:rPr lang="en-US" altLang="zh-CN" dirty="0" err="1"/>
              <a:t>uint</a:t>
            </a:r>
            <a:r>
              <a:rPr lang="zh-CN" altLang="zh-CN" dirty="0"/>
              <a:t>、</a:t>
            </a:r>
            <a:r>
              <a:rPr lang="en-US" altLang="zh-CN" dirty="0"/>
              <a:t>long</a:t>
            </a:r>
            <a:r>
              <a:rPr lang="zh-CN" altLang="zh-CN" dirty="0"/>
              <a:t>或</a:t>
            </a:r>
            <a:r>
              <a:rPr lang="en-US" altLang="zh-CN" dirty="0"/>
              <a:t> </a:t>
            </a:r>
            <a:r>
              <a:rPr lang="en-US" altLang="zh-CN" dirty="0" err="1"/>
              <a:t>ulong</a:t>
            </a:r>
            <a:r>
              <a:rPr lang="en-US" altLang="zh-CN" dirty="0"/>
              <a:t> </a:t>
            </a:r>
            <a:r>
              <a:rPr lang="zh-CN" altLang="zh-CN" dirty="0"/>
              <a:t>的基本型之一。注意，不能用</a:t>
            </a:r>
            <a:r>
              <a:rPr lang="en-US" altLang="zh-CN" dirty="0"/>
              <a:t> char </a:t>
            </a:r>
            <a:r>
              <a:rPr lang="zh-CN" altLang="zh-CN" dirty="0"/>
              <a:t>作为基本型，如果没有显式地声明基本型，枚举的基本型默认为</a:t>
            </a:r>
            <a:r>
              <a:rPr lang="en-US" altLang="zh-CN" dirty="0" err="1"/>
              <a:t>int</a:t>
            </a:r>
            <a:r>
              <a:rPr lang="zh-CN" altLang="zh-CN" dirty="0" smtClean="0"/>
              <a:t>。</a:t>
            </a:r>
            <a:endParaRPr lang="zh-CN" altLang="zh-CN" dirty="0"/>
          </a:p>
        </p:txBody>
      </p:sp>
    </p:spTree>
    <p:extLst>
      <p:ext uri="{BB962C8B-B14F-4D97-AF65-F5344CB8AC3E}">
        <p14:creationId xmlns:p14="http://schemas.microsoft.com/office/powerpoint/2010/main" val="404121697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．枚举</a:t>
            </a:r>
          </a:p>
        </p:txBody>
      </p:sp>
      <p:sp>
        <p:nvSpPr>
          <p:cNvPr id="3" name="TextBox 2"/>
          <p:cNvSpPr txBox="1"/>
          <p:nvPr/>
        </p:nvSpPr>
        <p:spPr>
          <a:xfrm>
            <a:off x="893135" y="1040323"/>
            <a:ext cx="10271051" cy="1477328"/>
          </a:xfrm>
          <a:prstGeom prst="rect">
            <a:avLst/>
          </a:prstGeom>
          <a:noFill/>
        </p:spPr>
        <p:txBody>
          <a:bodyPr wrap="square" rtlCol="0">
            <a:spAutoFit/>
          </a:bodyPr>
          <a:lstStyle/>
          <a:p>
            <a:pPr indent="446088"/>
            <a:r>
              <a:rPr lang="zh-CN" altLang="zh-CN" dirty="0"/>
              <a:t>一个枚举成员，既可以使用等号“</a:t>
            </a:r>
            <a:r>
              <a:rPr lang="en-US" altLang="zh-CN" dirty="0"/>
              <a:t>=</a:t>
            </a:r>
            <a:r>
              <a:rPr lang="zh-CN" altLang="zh-CN" dirty="0"/>
              <a:t>”显式地赋值，也可以使用隐式赋值。隐式赋值按以下规则来确定值：</a:t>
            </a:r>
          </a:p>
          <a:p>
            <a:pPr indent="446088"/>
            <a:r>
              <a:rPr lang="zh-CN" altLang="zh-CN" dirty="0"/>
              <a:t>① 对第一个枚举成员，如果没有显式赋值，它的数值为</a:t>
            </a:r>
            <a:r>
              <a:rPr lang="en-US" altLang="zh-CN" dirty="0"/>
              <a:t>0</a:t>
            </a:r>
            <a:r>
              <a:rPr lang="zh-CN" altLang="zh-CN" dirty="0"/>
              <a:t>；</a:t>
            </a:r>
          </a:p>
          <a:p>
            <a:pPr indent="446088"/>
            <a:r>
              <a:rPr lang="zh-CN" altLang="zh-CN" dirty="0"/>
              <a:t>② 对其他枚举成员，如果没有显式赋值，它的值等于前一枚举成员的值加</a:t>
            </a:r>
            <a:r>
              <a:rPr lang="en-US" altLang="zh-CN" dirty="0"/>
              <a:t>1</a:t>
            </a:r>
            <a:r>
              <a:rPr lang="zh-CN" altLang="zh-CN" dirty="0"/>
              <a:t>；</a:t>
            </a:r>
          </a:p>
          <a:p>
            <a:pPr indent="446088"/>
            <a:r>
              <a:rPr lang="zh-CN" altLang="zh-CN" b="1" dirty="0">
                <a:solidFill>
                  <a:srgbClr val="224AAF"/>
                </a:solidFill>
              </a:rPr>
              <a:t>例如</a:t>
            </a:r>
            <a:r>
              <a:rPr lang="zh-CN" altLang="zh-CN" b="1" dirty="0" smtClean="0">
                <a:solidFill>
                  <a:srgbClr val="224AAF"/>
                </a:solidFill>
              </a:rPr>
              <a:t>：</a:t>
            </a:r>
            <a:endParaRPr lang="zh-CN" altLang="zh-CN" b="1" dirty="0">
              <a:solidFill>
                <a:srgbClr val="224AAF"/>
              </a:solidFill>
            </a:endParaRPr>
          </a:p>
        </p:txBody>
      </p:sp>
      <p:sp>
        <p:nvSpPr>
          <p:cNvPr id="4" name="TextBox 3"/>
          <p:cNvSpPr txBox="1"/>
          <p:nvPr/>
        </p:nvSpPr>
        <p:spPr>
          <a:xfrm>
            <a:off x="1446028" y="2517651"/>
            <a:ext cx="9165265" cy="1903690"/>
          </a:xfrm>
          <a:prstGeom prst="roundRect">
            <a:avLst>
              <a:gd name="adj" fmla="val 8624"/>
            </a:avLst>
          </a:prstGeom>
          <a:solidFill>
            <a:srgbClr val="EDD0D0"/>
          </a:solidFill>
        </p:spPr>
        <p:txBody>
          <a:bodyPr wrap="square" rtlCol="0">
            <a:spAutoFit/>
          </a:bodyPr>
          <a:lstStyle/>
          <a:p>
            <a:r>
              <a:rPr lang="en-US" altLang="zh-CN" sz="1600" dirty="0" err="1"/>
              <a:t>enum</a:t>
            </a:r>
            <a:r>
              <a:rPr lang="en-US" altLang="zh-CN" sz="1600" dirty="0"/>
              <a:t> Color</a:t>
            </a:r>
            <a:endParaRPr lang="zh-CN" altLang="zh-CN" sz="1600" dirty="0"/>
          </a:p>
          <a:p>
            <a:r>
              <a:rPr lang="en-US" altLang="zh-CN" sz="1600" dirty="0"/>
              <a:t>{</a:t>
            </a:r>
            <a:endParaRPr lang="zh-CN" altLang="zh-CN" sz="1600" dirty="0"/>
          </a:p>
          <a:p>
            <a:r>
              <a:rPr lang="en-US" altLang="zh-CN" sz="1600" dirty="0"/>
              <a:t>	Red,</a:t>
            </a:r>
            <a:endParaRPr lang="zh-CN" altLang="zh-CN" sz="1600" dirty="0"/>
          </a:p>
          <a:p>
            <a:r>
              <a:rPr lang="en-US" altLang="zh-CN" sz="1600" dirty="0"/>
              <a:t>	Green = 10,</a:t>
            </a:r>
            <a:endParaRPr lang="zh-CN" altLang="zh-CN" sz="1600" dirty="0"/>
          </a:p>
          <a:p>
            <a:r>
              <a:rPr lang="en-US" altLang="zh-CN" sz="1600" dirty="0"/>
              <a:t>	Blue,</a:t>
            </a:r>
            <a:endParaRPr lang="zh-CN" altLang="zh-CN" sz="1600" dirty="0"/>
          </a:p>
          <a:p>
            <a:r>
              <a:rPr lang="en-US" altLang="zh-CN" sz="1600" dirty="0"/>
              <a:t>	Max = Blue</a:t>
            </a:r>
            <a:endParaRPr lang="zh-CN" altLang="zh-CN" sz="1600" dirty="0"/>
          </a:p>
          <a:p>
            <a:r>
              <a:rPr lang="en-US" altLang="zh-CN" sz="1600" dirty="0" smtClean="0"/>
              <a:t>}</a:t>
            </a:r>
            <a:endParaRPr lang="zh-CN" altLang="zh-CN" sz="1600" dirty="0"/>
          </a:p>
        </p:txBody>
      </p:sp>
      <p:sp>
        <p:nvSpPr>
          <p:cNvPr id="5" name="TextBox 4"/>
          <p:cNvSpPr txBox="1"/>
          <p:nvPr/>
        </p:nvSpPr>
        <p:spPr>
          <a:xfrm>
            <a:off x="1446028" y="4421469"/>
            <a:ext cx="9165265" cy="1754326"/>
          </a:xfrm>
          <a:prstGeom prst="rect">
            <a:avLst/>
          </a:prstGeom>
          <a:noFill/>
        </p:spPr>
        <p:txBody>
          <a:bodyPr wrap="square" rtlCol="0">
            <a:spAutoFit/>
          </a:bodyPr>
          <a:lstStyle/>
          <a:p>
            <a:r>
              <a:rPr lang="zh-CN" altLang="zh-CN" dirty="0"/>
              <a:t>③ 枚举成员前面不能显式地使用修饰符；</a:t>
            </a:r>
          </a:p>
          <a:p>
            <a:r>
              <a:rPr lang="zh-CN" altLang="zh-CN" dirty="0"/>
              <a:t>④ 每个枚举成员隐含都是</a:t>
            </a:r>
            <a:r>
              <a:rPr lang="en-US" altLang="zh-CN" dirty="0" err="1"/>
              <a:t>const</a:t>
            </a:r>
            <a:r>
              <a:rPr lang="zh-CN" altLang="zh-CN" dirty="0"/>
              <a:t>类型的，其值不能改变；</a:t>
            </a:r>
          </a:p>
          <a:p>
            <a:r>
              <a:rPr lang="zh-CN" altLang="zh-CN" dirty="0"/>
              <a:t>⑤ 每个成员隐含都是</a:t>
            </a:r>
            <a:r>
              <a:rPr lang="en-US" altLang="zh-CN" dirty="0"/>
              <a:t>public</a:t>
            </a:r>
            <a:r>
              <a:rPr lang="zh-CN" altLang="zh-CN" dirty="0"/>
              <a:t>类型的，其访问不受限制；</a:t>
            </a:r>
          </a:p>
          <a:p>
            <a:r>
              <a:rPr lang="zh-CN" altLang="zh-CN" dirty="0"/>
              <a:t>⑥ 每个成员隐含都是</a:t>
            </a:r>
            <a:r>
              <a:rPr lang="en-US" altLang="zh-CN" dirty="0"/>
              <a:t>static</a:t>
            </a:r>
            <a:r>
              <a:rPr lang="zh-CN" altLang="zh-CN" dirty="0"/>
              <a:t>类型的，直接用枚举类型名进行访问。</a:t>
            </a:r>
          </a:p>
          <a:p>
            <a:r>
              <a:rPr lang="zh-CN" altLang="zh-CN" dirty="0"/>
              <a:t>【例</a:t>
            </a:r>
            <a:r>
              <a:rPr lang="en-US" altLang="zh-CN" b="1" dirty="0"/>
              <a:t>3.14</a:t>
            </a:r>
            <a:r>
              <a:rPr lang="zh-CN" altLang="zh-CN" dirty="0"/>
              <a:t>】 使用枚举类型来表示</a:t>
            </a:r>
            <a:r>
              <a:rPr lang="zh-CN" altLang="zh-CN" dirty="0">
                <a:hlinkClick r:id="rId2" action="ppaction://hlinkfile"/>
              </a:rPr>
              <a:t>交通灯可能的颜色。</a:t>
            </a:r>
            <a:endParaRPr lang="zh-CN" altLang="zh-CN" dirty="0"/>
          </a:p>
          <a:p>
            <a:r>
              <a:rPr lang="zh-CN" altLang="zh-CN" dirty="0" smtClean="0"/>
              <a:t>程序运行</a:t>
            </a:r>
            <a:r>
              <a:rPr lang="zh-CN" altLang="zh-CN" dirty="0"/>
              <a:t>结果如图</a:t>
            </a:r>
            <a:r>
              <a:rPr lang="en-US" altLang="zh-CN" dirty="0"/>
              <a:t>3.22</a:t>
            </a:r>
            <a:r>
              <a:rPr lang="zh-CN" altLang="zh-CN" dirty="0"/>
              <a:t>所示 </a:t>
            </a:r>
            <a:endParaRPr lang="zh-CN" altLang="en-US" dirty="0"/>
          </a:p>
        </p:txBody>
      </p:sp>
      <p:pic>
        <p:nvPicPr>
          <p:cNvPr id="15362"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6958" y="5962073"/>
            <a:ext cx="500843" cy="427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3505419"/>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．枚举</a:t>
            </a:r>
          </a:p>
        </p:txBody>
      </p:sp>
      <p:sp>
        <p:nvSpPr>
          <p:cNvPr id="3" name="TextBox 2"/>
          <p:cNvSpPr txBox="1"/>
          <p:nvPr/>
        </p:nvSpPr>
        <p:spPr>
          <a:xfrm>
            <a:off x="903767" y="1339702"/>
            <a:ext cx="10302949" cy="1200329"/>
          </a:xfrm>
          <a:prstGeom prst="rect">
            <a:avLst/>
          </a:prstGeom>
          <a:noFill/>
        </p:spPr>
        <p:txBody>
          <a:bodyPr wrap="square" rtlCol="0">
            <a:spAutoFit/>
          </a:bodyPr>
          <a:lstStyle/>
          <a:p>
            <a:pPr indent="446088"/>
            <a:r>
              <a:rPr lang="zh-CN" altLang="zh-CN" b="1" dirty="0"/>
              <a:t>（</a:t>
            </a:r>
            <a:r>
              <a:rPr lang="en-US" altLang="zh-CN" b="1" dirty="0"/>
              <a:t>2</a:t>
            </a:r>
            <a:r>
              <a:rPr lang="zh-CN" altLang="zh-CN" b="1" dirty="0"/>
              <a:t>）枚举量的运算</a:t>
            </a:r>
          </a:p>
          <a:p>
            <a:pPr indent="446088"/>
            <a:r>
              <a:rPr lang="zh-CN" altLang="zh-CN" dirty="0"/>
              <a:t>每个枚举类型自动从类</a:t>
            </a:r>
            <a:r>
              <a:rPr lang="en-US" altLang="zh-CN" dirty="0" err="1"/>
              <a:t>System.Enum</a:t>
            </a:r>
            <a:r>
              <a:rPr lang="zh-CN" altLang="zh-CN" dirty="0"/>
              <a:t>派生。因此，</a:t>
            </a:r>
            <a:r>
              <a:rPr lang="en-US" altLang="zh-CN" dirty="0" err="1"/>
              <a:t>Enum</a:t>
            </a:r>
            <a:r>
              <a:rPr lang="zh-CN" altLang="zh-CN" dirty="0"/>
              <a:t>类的方法和属性可以用在一个枚举类型的数值上。</a:t>
            </a:r>
          </a:p>
          <a:p>
            <a:pPr indent="446088"/>
            <a:r>
              <a:rPr lang="zh-CN" altLang="zh-CN" dirty="0"/>
              <a:t>对于枚举类型，可以使用整数类型所能用的大部分运算符，包括：</a:t>
            </a:r>
            <a:endParaRPr lang="zh-CN" altLang="en-US" dirty="0"/>
          </a:p>
        </p:txBody>
      </p:sp>
      <p:sp>
        <p:nvSpPr>
          <p:cNvPr id="4" name="矩形 3"/>
          <p:cNvSpPr/>
          <p:nvPr/>
        </p:nvSpPr>
        <p:spPr>
          <a:xfrm>
            <a:off x="1485013" y="2603829"/>
            <a:ext cx="7393172" cy="369332"/>
          </a:xfrm>
          <a:prstGeom prst="rect">
            <a:avLst/>
          </a:prstGeom>
        </p:spPr>
        <p:txBody>
          <a:bodyPr wrap="square">
            <a:spAutoFit/>
          </a:bodyPr>
          <a:lstStyle/>
          <a:p>
            <a:r>
              <a:rPr lang="en-US" altLang="zh-CN" dirty="0"/>
              <a:t>==</a:t>
            </a:r>
            <a:r>
              <a:rPr lang="zh-CN" altLang="zh-CN" dirty="0"/>
              <a:t>、</a:t>
            </a:r>
            <a:r>
              <a:rPr lang="en-US" altLang="zh-CN" dirty="0"/>
              <a:t>!= </a:t>
            </a:r>
            <a:r>
              <a:rPr lang="zh-CN" altLang="zh-CN" dirty="0"/>
              <a:t>、</a:t>
            </a:r>
            <a:r>
              <a:rPr lang="en-US" altLang="zh-CN" dirty="0"/>
              <a:t>&lt;</a:t>
            </a:r>
            <a:r>
              <a:rPr lang="zh-CN" altLang="zh-CN" dirty="0"/>
              <a:t>、</a:t>
            </a:r>
            <a:r>
              <a:rPr lang="en-US" altLang="zh-CN" dirty="0"/>
              <a:t>&gt;</a:t>
            </a:r>
            <a:r>
              <a:rPr lang="zh-CN" altLang="zh-CN" dirty="0"/>
              <a:t>、</a:t>
            </a:r>
            <a:r>
              <a:rPr lang="en-US" altLang="zh-CN" dirty="0"/>
              <a:t>&lt;=</a:t>
            </a:r>
            <a:r>
              <a:rPr lang="zh-CN" altLang="zh-CN" dirty="0"/>
              <a:t>、</a:t>
            </a:r>
            <a:r>
              <a:rPr lang="en-US" altLang="zh-CN" dirty="0"/>
              <a:t>&gt;=</a:t>
            </a:r>
            <a:r>
              <a:rPr lang="zh-CN" altLang="zh-CN" dirty="0"/>
              <a:t>、</a:t>
            </a:r>
            <a:r>
              <a:rPr lang="en-US" altLang="zh-CN" dirty="0"/>
              <a:t>+</a:t>
            </a:r>
            <a:r>
              <a:rPr lang="zh-CN" altLang="zh-CN" dirty="0"/>
              <a:t>、</a:t>
            </a:r>
            <a:r>
              <a:rPr lang="en-US" altLang="zh-CN" dirty="0">
                <a:sym typeface="Symbol"/>
              </a:rPr>
              <a:t></a:t>
            </a:r>
            <a:r>
              <a:rPr lang="zh-CN" altLang="zh-CN" dirty="0"/>
              <a:t>、</a:t>
            </a:r>
            <a:r>
              <a:rPr lang="en-US" altLang="zh-CN" dirty="0"/>
              <a:t>^</a:t>
            </a:r>
            <a:r>
              <a:rPr lang="zh-CN" altLang="zh-CN" dirty="0"/>
              <a:t>、</a:t>
            </a:r>
            <a:r>
              <a:rPr lang="en-US" altLang="zh-CN" dirty="0"/>
              <a:t>&amp;</a:t>
            </a:r>
            <a:r>
              <a:rPr lang="zh-CN" altLang="zh-CN" dirty="0"/>
              <a:t>、</a:t>
            </a:r>
            <a:r>
              <a:rPr lang="en-US" altLang="zh-CN" dirty="0"/>
              <a:t>|</a:t>
            </a:r>
            <a:r>
              <a:rPr lang="zh-CN" altLang="zh-CN" dirty="0"/>
              <a:t>、</a:t>
            </a:r>
            <a:r>
              <a:rPr lang="en-US" altLang="zh-CN" dirty="0"/>
              <a:t>~</a:t>
            </a:r>
            <a:r>
              <a:rPr lang="zh-CN" altLang="zh-CN" dirty="0"/>
              <a:t>、</a:t>
            </a:r>
            <a:r>
              <a:rPr lang="en-US" altLang="zh-CN" dirty="0"/>
              <a:t>++</a:t>
            </a:r>
            <a:r>
              <a:rPr lang="zh-CN" altLang="zh-CN" dirty="0"/>
              <a:t>、</a:t>
            </a:r>
            <a:r>
              <a:rPr lang="en-US" altLang="zh-CN" dirty="0">
                <a:sym typeface="Symbol"/>
              </a:rPr>
              <a:t></a:t>
            </a:r>
            <a:r>
              <a:rPr lang="en-US" altLang="zh-CN" dirty="0"/>
              <a:t> </a:t>
            </a:r>
            <a:r>
              <a:rPr lang="en-US" altLang="zh-CN" dirty="0">
                <a:sym typeface="Symbol"/>
              </a:rPr>
              <a:t></a:t>
            </a:r>
            <a:r>
              <a:rPr lang="zh-CN" altLang="zh-CN" dirty="0"/>
              <a:t>、</a:t>
            </a:r>
            <a:r>
              <a:rPr lang="en-US" altLang="zh-CN" dirty="0" err="1"/>
              <a:t>sizeof</a:t>
            </a:r>
            <a:r>
              <a:rPr lang="zh-CN" altLang="zh-CN" dirty="0"/>
              <a:t>。</a:t>
            </a:r>
            <a:endParaRPr lang="zh-CN" altLang="en-US" dirty="0"/>
          </a:p>
        </p:txBody>
      </p:sp>
      <p:sp>
        <p:nvSpPr>
          <p:cNvPr id="5" name="矩形 4"/>
          <p:cNvSpPr/>
          <p:nvPr/>
        </p:nvSpPr>
        <p:spPr>
          <a:xfrm>
            <a:off x="903767" y="3052119"/>
            <a:ext cx="10164726" cy="1338828"/>
          </a:xfrm>
          <a:prstGeom prst="rect">
            <a:avLst/>
          </a:prstGeom>
        </p:spPr>
        <p:txBody>
          <a:bodyPr wrap="square">
            <a:spAutoFit/>
          </a:bodyPr>
          <a:lstStyle/>
          <a:p>
            <a:pPr indent="446088">
              <a:lnSpc>
                <a:spcPct val="150000"/>
              </a:lnSpc>
            </a:pPr>
            <a:r>
              <a:rPr lang="zh-CN" altLang="zh-CN" dirty="0"/>
              <a:t>由于每个枚举定义了一个独立的类型，枚举类型和整数类型之间的转换要使用强制类型转换。但有一个特例：常数</a:t>
            </a:r>
            <a:r>
              <a:rPr lang="en-US" altLang="zh-CN" dirty="0"/>
              <a:t>0</a:t>
            </a:r>
            <a:r>
              <a:rPr lang="zh-CN" altLang="zh-CN" dirty="0"/>
              <a:t>可以隐式转换成任何枚举类型。</a:t>
            </a:r>
          </a:p>
          <a:p>
            <a:pPr indent="446088">
              <a:lnSpc>
                <a:spcPct val="150000"/>
              </a:lnSpc>
            </a:pPr>
            <a:r>
              <a:rPr lang="zh-CN" altLang="zh-CN" dirty="0"/>
              <a:t>特别值得注意的是：枚举类型可以与字符串相互转换。</a:t>
            </a:r>
          </a:p>
        </p:txBody>
      </p:sp>
    </p:spTree>
    <p:extLst>
      <p:ext uri="{BB962C8B-B14F-4D97-AF65-F5344CB8AC3E}">
        <p14:creationId xmlns:p14="http://schemas.microsoft.com/office/powerpoint/2010/main" val="2961196660"/>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4056654" y="3426930"/>
            <a:ext cx="4374949" cy="482919"/>
          </a:xfrm>
          <a:prstGeom prst="rect">
            <a:avLst/>
          </a:prstGeom>
        </p:spPr>
        <p:txBody>
          <a:bodyPr wrap="square" lIns="144000" tIns="0" rIns="144000" bIns="0">
            <a:noAutofit/>
          </a:bodyPr>
          <a:lstStyle/>
          <a:p>
            <a:r>
              <a:rPr lang="zh-CN" altLang="zh-CN" sz="2800" b="1" dirty="0"/>
              <a:t>面向对象程序设计三原则</a:t>
            </a:r>
          </a:p>
        </p:txBody>
      </p:sp>
      <p:sp>
        <p:nvSpPr>
          <p:cNvPr id="2" name="矩形 1"/>
          <p:cNvSpPr/>
          <p:nvPr/>
        </p:nvSpPr>
        <p:spPr>
          <a:xfrm>
            <a:off x="4403663" y="4051174"/>
            <a:ext cx="1010213"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．封装</a:t>
            </a:r>
          </a:p>
        </p:txBody>
      </p:sp>
      <p:sp>
        <p:nvSpPr>
          <p:cNvPr id="3" name="矩形 2"/>
          <p:cNvSpPr/>
          <p:nvPr/>
        </p:nvSpPr>
        <p:spPr>
          <a:xfrm>
            <a:off x="5581792" y="4047177"/>
            <a:ext cx="1010213"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．继承</a:t>
            </a:r>
          </a:p>
        </p:txBody>
      </p:sp>
      <p:sp>
        <p:nvSpPr>
          <p:cNvPr id="8" name="矩形 7"/>
          <p:cNvSpPr/>
          <p:nvPr/>
        </p:nvSpPr>
        <p:spPr>
          <a:xfrm>
            <a:off x="6754878" y="4047177"/>
            <a:ext cx="1010213" cy="369332"/>
          </a:xfrm>
          <a:prstGeom prst="rect">
            <a:avLst/>
          </a:prstGeom>
        </p:spPr>
        <p:txBody>
          <a:bodyPr wrap="none">
            <a:spAutoFit/>
          </a:bodyPr>
          <a:lstStyle/>
          <a:p>
            <a:r>
              <a:rPr lang="en-US" altLang="zh-CN" b="1" dirty="0" smtClean="0">
                <a:solidFill>
                  <a:srgbClr val="0070C0"/>
                </a:solidFill>
              </a:rPr>
              <a:t>3</a:t>
            </a:r>
            <a:r>
              <a:rPr lang="zh-CN" altLang="zh-CN" b="1" dirty="0">
                <a:solidFill>
                  <a:srgbClr val="0070C0"/>
                </a:solidFill>
              </a:rPr>
              <a:t>．多态</a:t>
            </a:r>
          </a:p>
        </p:txBody>
      </p:sp>
    </p:spTree>
    <p:extLst>
      <p:ext uri="{BB962C8B-B14F-4D97-AF65-F5344CB8AC3E}">
        <p14:creationId xmlns:p14="http://schemas.microsoft.com/office/powerpoint/2010/main" val="2391040974"/>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．枚举</a:t>
            </a:r>
          </a:p>
        </p:txBody>
      </p:sp>
      <p:sp>
        <p:nvSpPr>
          <p:cNvPr id="3" name="TextBox 2"/>
          <p:cNvSpPr txBox="1"/>
          <p:nvPr/>
        </p:nvSpPr>
        <p:spPr>
          <a:xfrm>
            <a:off x="882502" y="1297172"/>
            <a:ext cx="10292317" cy="646331"/>
          </a:xfrm>
          <a:prstGeom prst="rect">
            <a:avLst/>
          </a:prstGeom>
          <a:noFill/>
        </p:spPr>
        <p:txBody>
          <a:bodyPr wrap="square" rtlCol="0">
            <a:spAutoFit/>
          </a:bodyPr>
          <a:lstStyle/>
          <a:p>
            <a:pPr indent="446088"/>
            <a:r>
              <a:rPr lang="zh-CN" altLang="zh-CN" dirty="0"/>
              <a:t>类</a:t>
            </a:r>
            <a:r>
              <a:rPr lang="en-US" altLang="zh-CN" baseline="-25000" dirty="0"/>
              <a:t> </a:t>
            </a:r>
            <a:r>
              <a:rPr lang="en-US" altLang="zh-CN" dirty="0" err="1"/>
              <a:t>System.Enum</a:t>
            </a:r>
            <a:r>
              <a:rPr lang="en-US" altLang="zh-CN" dirty="0"/>
              <a:t> </a:t>
            </a:r>
            <a:r>
              <a:rPr lang="zh-CN" altLang="zh-CN" dirty="0"/>
              <a:t>的</a:t>
            </a:r>
            <a:r>
              <a:rPr lang="en-US" altLang="zh-CN" baseline="-25000" dirty="0"/>
              <a:t> </a:t>
            </a:r>
            <a:r>
              <a:rPr lang="en-US" altLang="zh-CN" dirty="0"/>
              <a:t>Parse()</a:t>
            </a:r>
            <a:r>
              <a:rPr lang="zh-CN" altLang="zh-CN" dirty="0"/>
              <a:t>方法可以将枚举常数字符串转换成等效的枚举对象。</a:t>
            </a:r>
            <a:r>
              <a:rPr lang="en-US" altLang="zh-CN" dirty="0"/>
              <a:t>Parse()</a:t>
            </a:r>
            <a:r>
              <a:rPr lang="zh-CN" altLang="zh-CN" dirty="0"/>
              <a:t>方法的格式如下</a:t>
            </a:r>
            <a:r>
              <a:rPr lang="zh-CN" altLang="zh-CN" dirty="0" smtClean="0"/>
              <a:t>：</a:t>
            </a:r>
            <a:endParaRPr lang="zh-CN" altLang="zh-CN" dirty="0"/>
          </a:p>
        </p:txBody>
      </p:sp>
      <p:sp>
        <p:nvSpPr>
          <p:cNvPr id="4" name="圆角矩形 3"/>
          <p:cNvSpPr/>
          <p:nvPr/>
        </p:nvSpPr>
        <p:spPr>
          <a:xfrm>
            <a:off x="1536897" y="1943503"/>
            <a:ext cx="9138191" cy="408623"/>
          </a:xfrm>
          <a:prstGeom prst="roundRect">
            <a:avLst/>
          </a:prstGeom>
          <a:solidFill>
            <a:srgbClr val="EDD0D0"/>
          </a:solidFill>
        </p:spPr>
        <p:txBody>
          <a:bodyPr wrap="square">
            <a:spAutoFit/>
          </a:bodyPr>
          <a:lstStyle/>
          <a:p>
            <a:r>
              <a:rPr lang="en-US" altLang="zh-CN" dirty="0"/>
              <a:t>public static object Parse(Type, string);</a:t>
            </a:r>
            <a:endParaRPr lang="zh-CN" altLang="zh-CN" dirty="0"/>
          </a:p>
        </p:txBody>
      </p:sp>
      <p:sp>
        <p:nvSpPr>
          <p:cNvPr id="5" name="矩形 4"/>
          <p:cNvSpPr/>
          <p:nvPr/>
        </p:nvSpPr>
        <p:spPr>
          <a:xfrm>
            <a:off x="1421195" y="2468157"/>
            <a:ext cx="1800493" cy="369332"/>
          </a:xfrm>
          <a:prstGeom prst="rect">
            <a:avLst/>
          </a:prstGeom>
        </p:spPr>
        <p:txBody>
          <a:bodyPr wrap="none">
            <a:spAutoFit/>
          </a:bodyPr>
          <a:lstStyle/>
          <a:p>
            <a:r>
              <a:rPr lang="zh-CN" altLang="zh-CN" dirty="0"/>
              <a:t>使用方式如下：</a:t>
            </a:r>
          </a:p>
        </p:txBody>
      </p:sp>
      <p:sp>
        <p:nvSpPr>
          <p:cNvPr id="6" name="圆角矩形 5"/>
          <p:cNvSpPr/>
          <p:nvPr/>
        </p:nvSpPr>
        <p:spPr>
          <a:xfrm>
            <a:off x="1536896" y="2875002"/>
            <a:ext cx="9138191" cy="408623"/>
          </a:xfrm>
          <a:prstGeom prst="roundRect">
            <a:avLst/>
          </a:prstGeom>
          <a:solidFill>
            <a:srgbClr val="EDD0D0"/>
          </a:solidFill>
        </p:spPr>
        <p:txBody>
          <a:bodyPr wrap="square">
            <a:spAutoFit/>
          </a:bodyPr>
          <a:lstStyle/>
          <a:p>
            <a:r>
              <a:rPr lang="en-US" altLang="zh-CN" dirty="0"/>
              <a:t>Color c = (Color) </a:t>
            </a:r>
            <a:r>
              <a:rPr lang="en-US" altLang="zh-CN" dirty="0" err="1"/>
              <a:t>Enum.Parse</a:t>
            </a:r>
            <a:r>
              <a:rPr lang="en-US" altLang="zh-CN" dirty="0"/>
              <a:t>(</a:t>
            </a:r>
            <a:r>
              <a:rPr lang="en-US" altLang="zh-CN" dirty="0" err="1"/>
              <a:t>typeof</a:t>
            </a:r>
            <a:r>
              <a:rPr lang="en-US" altLang="zh-CN" dirty="0"/>
              <a:t>(Color), ''Red'');</a:t>
            </a:r>
            <a:endParaRPr lang="zh-CN" altLang="zh-CN" dirty="0"/>
          </a:p>
        </p:txBody>
      </p:sp>
    </p:spTree>
    <p:extLst>
      <p:ext uri="{BB962C8B-B14F-4D97-AF65-F5344CB8AC3E}">
        <p14:creationId xmlns:p14="http://schemas.microsoft.com/office/powerpoint/2010/main" val="2052334423"/>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5280609" y="3393513"/>
            <a:ext cx="1756926" cy="482919"/>
          </a:xfrm>
          <a:prstGeom prst="rect">
            <a:avLst/>
          </a:prstGeom>
        </p:spPr>
        <p:txBody>
          <a:bodyPr wrap="square" lIns="144000" tIns="0" rIns="144000" bIns="0">
            <a:noAutofit/>
          </a:bodyPr>
          <a:lstStyle/>
          <a:p>
            <a:r>
              <a:rPr lang="zh-CN" altLang="zh-CN" sz="2800" b="1" dirty="0"/>
              <a:t>数值转换</a:t>
            </a:r>
          </a:p>
        </p:txBody>
      </p:sp>
      <p:sp>
        <p:nvSpPr>
          <p:cNvPr id="2" name="矩形 1"/>
          <p:cNvSpPr/>
          <p:nvPr/>
        </p:nvSpPr>
        <p:spPr>
          <a:xfrm>
            <a:off x="4065680" y="4041775"/>
            <a:ext cx="1939955"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．隐式数值转换</a:t>
            </a:r>
          </a:p>
        </p:txBody>
      </p:sp>
      <p:sp>
        <p:nvSpPr>
          <p:cNvPr id="3" name="矩形 2"/>
          <p:cNvSpPr/>
          <p:nvPr/>
        </p:nvSpPr>
        <p:spPr>
          <a:xfrm>
            <a:off x="6159072" y="4041775"/>
            <a:ext cx="1939955"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．显式数值转换</a:t>
            </a:r>
          </a:p>
        </p:txBody>
      </p:sp>
    </p:spTree>
    <p:extLst>
      <p:ext uri="{BB962C8B-B14F-4D97-AF65-F5344CB8AC3E}">
        <p14:creationId xmlns:p14="http://schemas.microsoft.com/office/powerpoint/2010/main" val="913519968"/>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．隐式数值转换</a:t>
            </a:r>
          </a:p>
        </p:txBody>
      </p:sp>
      <p:sp>
        <p:nvSpPr>
          <p:cNvPr id="3" name="TextBox 2"/>
          <p:cNvSpPr txBox="1"/>
          <p:nvPr/>
        </p:nvSpPr>
        <p:spPr>
          <a:xfrm>
            <a:off x="882502" y="1403498"/>
            <a:ext cx="10441172" cy="369332"/>
          </a:xfrm>
          <a:prstGeom prst="rect">
            <a:avLst/>
          </a:prstGeom>
          <a:noFill/>
        </p:spPr>
        <p:txBody>
          <a:bodyPr wrap="square" rtlCol="0">
            <a:spAutoFit/>
          </a:bodyPr>
          <a:lstStyle/>
          <a:p>
            <a:r>
              <a:rPr lang="en-US" altLang="zh-CN" dirty="0" err="1"/>
              <a:t>Sbyte</a:t>
            </a:r>
            <a:r>
              <a:rPr lang="en-US" altLang="zh-CN" dirty="0"/>
              <a:t> </a:t>
            </a:r>
            <a:r>
              <a:rPr lang="zh-CN" altLang="zh-CN" dirty="0"/>
              <a:t>类型向</a:t>
            </a:r>
            <a:r>
              <a:rPr lang="en-US" altLang="zh-CN" dirty="0"/>
              <a:t> </a:t>
            </a:r>
            <a:r>
              <a:rPr lang="en-US" altLang="zh-CN" dirty="0" err="1"/>
              <a:t>int</a:t>
            </a:r>
            <a:r>
              <a:rPr lang="en-US" altLang="zh-CN" dirty="0"/>
              <a:t> </a:t>
            </a:r>
            <a:r>
              <a:rPr lang="zh-CN" altLang="zh-CN" dirty="0"/>
              <a:t>类型转换就是一种隐式数值类型转换，转换一般不会失败，也不会丢失数据。例如</a:t>
            </a:r>
            <a:r>
              <a:rPr lang="zh-CN" altLang="zh-CN" dirty="0" smtClean="0"/>
              <a:t>：</a:t>
            </a:r>
            <a:endParaRPr lang="zh-CN" altLang="zh-CN" dirty="0"/>
          </a:p>
        </p:txBody>
      </p:sp>
      <p:sp>
        <p:nvSpPr>
          <p:cNvPr id="4" name="圆角矩形 3"/>
          <p:cNvSpPr/>
          <p:nvPr/>
        </p:nvSpPr>
        <p:spPr>
          <a:xfrm>
            <a:off x="1453116" y="1883091"/>
            <a:ext cx="9030586" cy="715089"/>
          </a:xfrm>
          <a:prstGeom prst="roundRect">
            <a:avLst/>
          </a:prstGeom>
          <a:solidFill>
            <a:srgbClr val="EDD0D0"/>
          </a:solidFill>
        </p:spPr>
        <p:txBody>
          <a:bodyPr wrap="square">
            <a:spAutoFit/>
          </a:bodyPr>
          <a:lstStyle/>
          <a:p>
            <a:r>
              <a:rPr lang="en-US" altLang="zh-CN" dirty="0" err="1"/>
              <a:t>sbyte</a:t>
            </a:r>
            <a:r>
              <a:rPr lang="en-US" altLang="zh-CN" dirty="0"/>
              <a:t> a = 100;</a:t>
            </a:r>
            <a:endParaRPr lang="zh-CN" altLang="zh-CN" dirty="0"/>
          </a:p>
          <a:p>
            <a:r>
              <a:rPr lang="en-US" altLang="zh-CN" dirty="0" err="1"/>
              <a:t>int</a:t>
            </a:r>
            <a:r>
              <a:rPr lang="en-US" altLang="zh-CN" dirty="0"/>
              <a:t> b = a;</a:t>
            </a:r>
            <a:endParaRPr lang="zh-CN" altLang="zh-CN" dirty="0"/>
          </a:p>
        </p:txBody>
      </p:sp>
      <p:sp>
        <p:nvSpPr>
          <p:cNvPr id="5" name="矩形 4"/>
          <p:cNvSpPr/>
          <p:nvPr/>
        </p:nvSpPr>
        <p:spPr>
          <a:xfrm>
            <a:off x="1453116" y="2680808"/>
            <a:ext cx="3506088" cy="369332"/>
          </a:xfrm>
          <a:prstGeom prst="rect">
            <a:avLst/>
          </a:prstGeom>
        </p:spPr>
        <p:txBody>
          <a:bodyPr wrap="none">
            <a:spAutoFit/>
          </a:bodyPr>
          <a:lstStyle/>
          <a:p>
            <a:r>
              <a:rPr lang="zh-CN" altLang="zh-CN" dirty="0"/>
              <a:t>隐式数值类型转换如表</a:t>
            </a:r>
            <a:r>
              <a:rPr lang="en-US" altLang="zh-CN" dirty="0"/>
              <a:t>3.2</a:t>
            </a:r>
            <a:r>
              <a:rPr lang="zh-CN" altLang="zh-CN" dirty="0"/>
              <a:t>所示。</a:t>
            </a:r>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2221913503"/>
              </p:ext>
            </p:extLst>
          </p:nvPr>
        </p:nvGraphicFramePr>
        <p:xfrm>
          <a:off x="1695889" y="3113938"/>
          <a:ext cx="8601738" cy="3008599"/>
        </p:xfrm>
        <a:graphic>
          <a:graphicData uri="http://schemas.openxmlformats.org/drawingml/2006/table">
            <a:tbl>
              <a:tblPr/>
              <a:tblGrid>
                <a:gridCol w="1379867"/>
                <a:gridCol w="5348585"/>
                <a:gridCol w="1873286"/>
              </a:tblGrid>
              <a:tr h="273509">
                <a:tc>
                  <a:txBody>
                    <a:bodyPr/>
                    <a:lstStyle/>
                    <a:p>
                      <a:pPr algn="ctr">
                        <a:lnSpc>
                          <a:spcPts val="1400"/>
                        </a:lnSpc>
                        <a:spcAft>
                          <a:spcPts val="0"/>
                        </a:spcAft>
                      </a:pPr>
                      <a:r>
                        <a:rPr lang="zh-CN" sz="1400" kern="100">
                          <a:effectLst/>
                          <a:latin typeface="Times New Roman"/>
                          <a:ea typeface="宋体"/>
                        </a:rPr>
                        <a:t>原 始 类 型</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可转换到的类型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可能有信息丢失</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273509">
                <a:tc>
                  <a:txBody>
                    <a:bodyPr/>
                    <a:lstStyle/>
                    <a:p>
                      <a:pPr algn="ctr">
                        <a:lnSpc>
                          <a:spcPts val="1400"/>
                        </a:lnSpc>
                        <a:spcAft>
                          <a:spcPts val="0"/>
                        </a:spcAft>
                      </a:pPr>
                      <a:r>
                        <a:rPr lang="en-US" sz="1400" kern="100">
                          <a:effectLst/>
                          <a:latin typeface="Times New Roman"/>
                          <a:ea typeface="宋体"/>
                        </a:rPr>
                        <a:t>sbyte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Short</a:t>
                      </a:r>
                      <a:r>
                        <a:rPr lang="zh-CN" sz="1400" kern="100">
                          <a:effectLst/>
                          <a:latin typeface="Times New Roman"/>
                          <a:ea typeface="宋体"/>
                        </a:rPr>
                        <a:t>、</a:t>
                      </a:r>
                      <a:r>
                        <a:rPr lang="en-US" sz="1400" kern="100">
                          <a:effectLst/>
                          <a:latin typeface="Times New Roman"/>
                          <a:ea typeface="宋体"/>
                        </a:rPr>
                        <a:t> int</a:t>
                      </a:r>
                      <a:r>
                        <a:rPr lang="zh-CN" sz="1400" kern="100">
                          <a:effectLst/>
                          <a:latin typeface="Times New Roman"/>
                          <a:ea typeface="宋体"/>
                        </a:rPr>
                        <a:t>、</a:t>
                      </a:r>
                      <a:r>
                        <a:rPr lang="en-US" sz="1400" kern="100">
                          <a:effectLst/>
                          <a:latin typeface="Times New Roman"/>
                          <a:ea typeface="宋体"/>
                        </a:rPr>
                        <a:t>long</a:t>
                      </a:r>
                      <a:r>
                        <a:rPr lang="zh-CN" sz="1400" kern="100">
                          <a:effectLst/>
                          <a:latin typeface="Times New Roman"/>
                          <a:ea typeface="宋体"/>
                        </a:rPr>
                        <a:t>、</a:t>
                      </a:r>
                      <a:r>
                        <a:rPr lang="en-US" sz="1400" kern="100">
                          <a:effectLst/>
                          <a:latin typeface="Times New Roman"/>
                          <a:ea typeface="宋体"/>
                        </a:rPr>
                        <a:t>float</a:t>
                      </a:r>
                      <a:r>
                        <a:rPr lang="zh-CN" sz="1400" kern="100">
                          <a:effectLst/>
                          <a:latin typeface="Times New Roman"/>
                          <a:ea typeface="宋体"/>
                        </a:rPr>
                        <a:t>、</a:t>
                      </a:r>
                      <a:r>
                        <a:rPr lang="en-US" sz="1400" kern="100">
                          <a:effectLst/>
                          <a:latin typeface="Times New Roman"/>
                          <a:ea typeface="宋体"/>
                        </a:rPr>
                        <a:t>double</a:t>
                      </a:r>
                      <a:r>
                        <a:rPr lang="zh-CN" sz="1400" kern="100">
                          <a:effectLst/>
                          <a:latin typeface="Times New Roman"/>
                          <a:ea typeface="宋体"/>
                        </a:rPr>
                        <a:t>、</a:t>
                      </a:r>
                      <a:r>
                        <a:rPr lang="en-US" sz="1400" kern="100">
                          <a:effectLst/>
                          <a:latin typeface="Times New Roman"/>
                          <a:ea typeface="宋体"/>
                        </a:rPr>
                        <a:t>decimal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 </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3509">
                <a:tc>
                  <a:txBody>
                    <a:bodyPr/>
                    <a:lstStyle/>
                    <a:p>
                      <a:pPr algn="ctr">
                        <a:lnSpc>
                          <a:spcPts val="1400"/>
                        </a:lnSpc>
                        <a:spcAft>
                          <a:spcPts val="0"/>
                        </a:spcAft>
                      </a:pPr>
                      <a:r>
                        <a:rPr lang="en-US" sz="1400" kern="100">
                          <a:effectLst/>
                          <a:latin typeface="Times New Roman"/>
                          <a:ea typeface="宋体"/>
                        </a:rPr>
                        <a:t>byte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short</a:t>
                      </a:r>
                      <a:r>
                        <a:rPr lang="zh-CN" sz="1400" kern="100">
                          <a:effectLst/>
                          <a:latin typeface="Times New Roman"/>
                          <a:ea typeface="宋体"/>
                        </a:rPr>
                        <a:t>、</a:t>
                      </a:r>
                      <a:r>
                        <a:rPr lang="en-US" sz="1400" kern="100">
                          <a:effectLst/>
                          <a:latin typeface="Times New Roman"/>
                          <a:ea typeface="宋体"/>
                        </a:rPr>
                        <a:t>ushort</a:t>
                      </a:r>
                      <a:r>
                        <a:rPr lang="zh-CN" sz="1400" kern="100">
                          <a:effectLst/>
                          <a:latin typeface="Times New Roman"/>
                          <a:ea typeface="宋体"/>
                        </a:rPr>
                        <a:t>、</a:t>
                      </a:r>
                      <a:r>
                        <a:rPr lang="en-US" sz="1400" kern="100">
                          <a:effectLst/>
                          <a:latin typeface="Times New Roman"/>
                          <a:ea typeface="宋体"/>
                        </a:rPr>
                        <a:t>int</a:t>
                      </a:r>
                      <a:r>
                        <a:rPr lang="zh-CN" sz="1400" kern="100">
                          <a:effectLst/>
                          <a:latin typeface="Times New Roman"/>
                          <a:ea typeface="宋体"/>
                        </a:rPr>
                        <a:t>、</a:t>
                      </a:r>
                      <a:r>
                        <a:rPr lang="en-US" sz="1400" kern="100">
                          <a:effectLst/>
                          <a:latin typeface="Times New Roman"/>
                          <a:ea typeface="宋体"/>
                        </a:rPr>
                        <a:t>uint</a:t>
                      </a:r>
                      <a:r>
                        <a:rPr lang="zh-CN" sz="1400" kern="100">
                          <a:effectLst/>
                          <a:latin typeface="Times New Roman"/>
                          <a:ea typeface="宋体"/>
                        </a:rPr>
                        <a:t>、</a:t>
                      </a:r>
                      <a:r>
                        <a:rPr lang="en-US" sz="1400" kern="100">
                          <a:effectLst/>
                          <a:latin typeface="Times New Roman"/>
                          <a:ea typeface="宋体"/>
                        </a:rPr>
                        <a:t>long</a:t>
                      </a:r>
                      <a:r>
                        <a:rPr lang="zh-CN" sz="1400" kern="100">
                          <a:effectLst/>
                          <a:latin typeface="Times New Roman"/>
                          <a:ea typeface="宋体"/>
                        </a:rPr>
                        <a:t>、</a:t>
                      </a:r>
                      <a:r>
                        <a:rPr lang="en-US" sz="1400" kern="100">
                          <a:effectLst/>
                          <a:latin typeface="Times New Roman"/>
                          <a:ea typeface="宋体"/>
                        </a:rPr>
                        <a:t>ulong</a:t>
                      </a:r>
                      <a:r>
                        <a:rPr lang="zh-CN" sz="1400" kern="100">
                          <a:effectLst/>
                          <a:latin typeface="Times New Roman"/>
                          <a:ea typeface="宋体"/>
                        </a:rPr>
                        <a:t>、</a:t>
                      </a:r>
                      <a:r>
                        <a:rPr lang="en-US" sz="1400" kern="100">
                          <a:effectLst/>
                          <a:latin typeface="Times New Roman"/>
                          <a:ea typeface="宋体"/>
                        </a:rPr>
                        <a:t>float</a:t>
                      </a:r>
                      <a:r>
                        <a:rPr lang="zh-CN" sz="1400" kern="100">
                          <a:effectLst/>
                          <a:latin typeface="Times New Roman"/>
                          <a:ea typeface="宋体"/>
                        </a:rPr>
                        <a:t>、</a:t>
                      </a:r>
                      <a:r>
                        <a:rPr lang="en-US" sz="1400" kern="100">
                          <a:effectLst/>
                          <a:latin typeface="Times New Roman"/>
                          <a:ea typeface="宋体"/>
                        </a:rPr>
                        <a:t>double</a:t>
                      </a:r>
                      <a:r>
                        <a:rPr lang="zh-CN" sz="1400" kern="100">
                          <a:effectLst/>
                          <a:latin typeface="Times New Roman"/>
                          <a:ea typeface="宋体"/>
                        </a:rPr>
                        <a:t>、</a:t>
                      </a:r>
                      <a:r>
                        <a:rPr lang="en-US" sz="1400" kern="100">
                          <a:effectLst/>
                          <a:latin typeface="Times New Roman"/>
                          <a:ea typeface="宋体"/>
                        </a:rPr>
                        <a:t>decimal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 </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3509">
                <a:tc>
                  <a:txBody>
                    <a:bodyPr/>
                    <a:lstStyle/>
                    <a:p>
                      <a:pPr algn="ctr">
                        <a:lnSpc>
                          <a:spcPts val="1400"/>
                        </a:lnSpc>
                        <a:spcAft>
                          <a:spcPts val="0"/>
                        </a:spcAft>
                      </a:pPr>
                      <a:r>
                        <a:rPr lang="en-US" sz="1400" kern="100">
                          <a:effectLst/>
                          <a:latin typeface="Times New Roman"/>
                          <a:ea typeface="宋体"/>
                        </a:rPr>
                        <a:t>short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int</a:t>
                      </a:r>
                      <a:r>
                        <a:rPr lang="zh-CN" sz="1400" kern="100">
                          <a:effectLst/>
                          <a:latin typeface="Times New Roman"/>
                          <a:ea typeface="宋体"/>
                        </a:rPr>
                        <a:t>、</a:t>
                      </a:r>
                      <a:r>
                        <a:rPr lang="en-US" sz="1400" kern="100">
                          <a:effectLst/>
                          <a:latin typeface="Times New Roman"/>
                          <a:ea typeface="宋体"/>
                        </a:rPr>
                        <a:t>long</a:t>
                      </a:r>
                      <a:r>
                        <a:rPr lang="zh-CN" sz="1400" kern="100">
                          <a:effectLst/>
                          <a:latin typeface="Times New Roman"/>
                          <a:ea typeface="宋体"/>
                        </a:rPr>
                        <a:t>、</a:t>
                      </a:r>
                      <a:r>
                        <a:rPr lang="en-US" sz="1400" kern="100">
                          <a:effectLst/>
                          <a:latin typeface="Times New Roman"/>
                          <a:ea typeface="宋体"/>
                        </a:rPr>
                        <a:t>float</a:t>
                      </a:r>
                      <a:r>
                        <a:rPr lang="zh-CN" sz="1400" kern="100">
                          <a:effectLst/>
                          <a:latin typeface="Times New Roman"/>
                          <a:ea typeface="宋体"/>
                        </a:rPr>
                        <a:t>、</a:t>
                      </a:r>
                      <a:r>
                        <a:rPr lang="en-US" sz="1400" kern="100">
                          <a:effectLst/>
                          <a:latin typeface="Times New Roman"/>
                          <a:ea typeface="宋体"/>
                        </a:rPr>
                        <a:t>double</a:t>
                      </a:r>
                      <a:r>
                        <a:rPr lang="zh-CN" sz="1400" kern="100">
                          <a:effectLst/>
                          <a:latin typeface="Times New Roman"/>
                          <a:ea typeface="宋体"/>
                        </a:rPr>
                        <a:t>、</a:t>
                      </a:r>
                      <a:r>
                        <a:rPr lang="en-US" sz="1400" kern="100">
                          <a:effectLst/>
                          <a:latin typeface="Times New Roman"/>
                          <a:ea typeface="宋体"/>
                        </a:rPr>
                        <a:t>decimal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 </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3509">
                <a:tc>
                  <a:txBody>
                    <a:bodyPr/>
                    <a:lstStyle/>
                    <a:p>
                      <a:pPr algn="ctr">
                        <a:lnSpc>
                          <a:spcPts val="1400"/>
                        </a:lnSpc>
                        <a:spcAft>
                          <a:spcPts val="0"/>
                        </a:spcAft>
                      </a:pPr>
                      <a:r>
                        <a:rPr lang="en-US" sz="1400" kern="100">
                          <a:effectLst/>
                          <a:latin typeface="Times New Roman"/>
                          <a:ea typeface="宋体"/>
                        </a:rPr>
                        <a:t>ushort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int</a:t>
                      </a:r>
                      <a:r>
                        <a:rPr lang="zh-CN" sz="1400" kern="100">
                          <a:effectLst/>
                          <a:latin typeface="Times New Roman"/>
                          <a:ea typeface="宋体"/>
                        </a:rPr>
                        <a:t>、</a:t>
                      </a:r>
                      <a:r>
                        <a:rPr lang="en-US" sz="1400" kern="100">
                          <a:effectLst/>
                          <a:latin typeface="Times New Roman"/>
                          <a:ea typeface="宋体"/>
                        </a:rPr>
                        <a:t>uint</a:t>
                      </a:r>
                      <a:r>
                        <a:rPr lang="zh-CN" sz="1400" kern="100">
                          <a:effectLst/>
                          <a:latin typeface="Times New Roman"/>
                          <a:ea typeface="宋体"/>
                        </a:rPr>
                        <a:t>、</a:t>
                      </a:r>
                      <a:r>
                        <a:rPr lang="en-US" sz="1400" kern="100">
                          <a:effectLst/>
                          <a:latin typeface="Times New Roman"/>
                          <a:ea typeface="宋体"/>
                        </a:rPr>
                        <a:t>long</a:t>
                      </a:r>
                      <a:r>
                        <a:rPr lang="zh-CN" sz="1400" kern="100">
                          <a:effectLst/>
                          <a:latin typeface="Times New Roman"/>
                          <a:ea typeface="宋体"/>
                        </a:rPr>
                        <a:t>、</a:t>
                      </a:r>
                      <a:r>
                        <a:rPr lang="en-US" sz="1400" kern="100">
                          <a:effectLst/>
                          <a:latin typeface="Times New Roman"/>
                          <a:ea typeface="宋体"/>
                        </a:rPr>
                        <a:t>ulong</a:t>
                      </a:r>
                      <a:r>
                        <a:rPr lang="zh-CN" sz="1400" kern="100">
                          <a:effectLst/>
                          <a:latin typeface="Times New Roman"/>
                          <a:ea typeface="宋体"/>
                        </a:rPr>
                        <a:t>、</a:t>
                      </a:r>
                      <a:r>
                        <a:rPr lang="en-US" sz="1400" kern="100">
                          <a:effectLst/>
                          <a:latin typeface="Times New Roman"/>
                          <a:ea typeface="宋体"/>
                        </a:rPr>
                        <a:t>float</a:t>
                      </a:r>
                      <a:r>
                        <a:rPr lang="zh-CN" sz="1400" kern="100">
                          <a:effectLst/>
                          <a:latin typeface="Times New Roman"/>
                          <a:ea typeface="宋体"/>
                        </a:rPr>
                        <a:t>、</a:t>
                      </a:r>
                      <a:r>
                        <a:rPr lang="en-US" sz="1400" kern="100">
                          <a:effectLst/>
                          <a:latin typeface="Times New Roman"/>
                          <a:ea typeface="宋体"/>
                        </a:rPr>
                        <a:t>double</a:t>
                      </a:r>
                      <a:r>
                        <a:rPr lang="zh-CN" sz="1400" kern="100">
                          <a:effectLst/>
                          <a:latin typeface="Times New Roman"/>
                          <a:ea typeface="宋体"/>
                        </a:rPr>
                        <a:t>、</a:t>
                      </a:r>
                      <a:r>
                        <a:rPr lang="en-US" sz="1400" kern="100">
                          <a:effectLst/>
                          <a:latin typeface="Times New Roman"/>
                          <a:ea typeface="宋体"/>
                        </a:rPr>
                        <a:t>decimal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 </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3509">
                <a:tc>
                  <a:txBody>
                    <a:bodyPr/>
                    <a:lstStyle/>
                    <a:p>
                      <a:pPr algn="ctr">
                        <a:lnSpc>
                          <a:spcPts val="1400"/>
                        </a:lnSpc>
                        <a:spcAft>
                          <a:spcPts val="0"/>
                        </a:spcAft>
                      </a:pPr>
                      <a:r>
                        <a:rPr lang="en-US" sz="1400" kern="100">
                          <a:effectLst/>
                          <a:latin typeface="Times New Roman"/>
                          <a:ea typeface="宋体"/>
                        </a:rPr>
                        <a:t>int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long</a:t>
                      </a:r>
                      <a:r>
                        <a:rPr lang="zh-CN" sz="1400" kern="100">
                          <a:effectLst/>
                          <a:latin typeface="Times New Roman"/>
                          <a:ea typeface="宋体"/>
                        </a:rPr>
                        <a:t>、</a:t>
                      </a:r>
                      <a:r>
                        <a:rPr lang="en-US" sz="1400" kern="100">
                          <a:effectLst/>
                          <a:latin typeface="Times New Roman"/>
                          <a:ea typeface="宋体"/>
                        </a:rPr>
                        <a:t>float</a:t>
                      </a:r>
                      <a:r>
                        <a:rPr lang="zh-CN" sz="1400" kern="100">
                          <a:effectLst/>
                          <a:latin typeface="Times New Roman"/>
                          <a:ea typeface="宋体"/>
                        </a:rPr>
                        <a:t>、</a:t>
                      </a:r>
                      <a:r>
                        <a:rPr lang="en-US" sz="1400" kern="100">
                          <a:effectLst/>
                          <a:latin typeface="Times New Roman"/>
                          <a:ea typeface="宋体"/>
                        </a:rPr>
                        <a:t>double</a:t>
                      </a:r>
                      <a:r>
                        <a:rPr lang="zh-CN" sz="1400" kern="100">
                          <a:effectLst/>
                          <a:latin typeface="Times New Roman"/>
                          <a:ea typeface="宋体"/>
                        </a:rPr>
                        <a:t>、</a:t>
                      </a:r>
                      <a:r>
                        <a:rPr lang="en-US" sz="1400" kern="100">
                          <a:effectLst/>
                          <a:latin typeface="Times New Roman"/>
                          <a:ea typeface="宋体"/>
                        </a:rPr>
                        <a:t>decimal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float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3509">
                <a:tc>
                  <a:txBody>
                    <a:bodyPr/>
                    <a:lstStyle/>
                    <a:p>
                      <a:pPr algn="ctr">
                        <a:lnSpc>
                          <a:spcPts val="1400"/>
                        </a:lnSpc>
                        <a:spcAft>
                          <a:spcPts val="0"/>
                        </a:spcAft>
                      </a:pPr>
                      <a:r>
                        <a:rPr lang="en-US" sz="1400" kern="100">
                          <a:effectLst/>
                          <a:latin typeface="Times New Roman"/>
                          <a:ea typeface="宋体"/>
                        </a:rPr>
                        <a:t>uint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long</a:t>
                      </a:r>
                      <a:r>
                        <a:rPr lang="zh-CN" sz="1400" kern="100">
                          <a:effectLst/>
                          <a:latin typeface="Times New Roman"/>
                          <a:ea typeface="宋体"/>
                        </a:rPr>
                        <a:t>、</a:t>
                      </a:r>
                      <a:r>
                        <a:rPr lang="en-US" sz="1400" kern="100">
                          <a:effectLst/>
                          <a:latin typeface="Times New Roman"/>
                          <a:ea typeface="宋体"/>
                        </a:rPr>
                        <a:t>ulong</a:t>
                      </a:r>
                      <a:r>
                        <a:rPr lang="zh-CN" sz="1400" kern="100">
                          <a:effectLst/>
                          <a:latin typeface="Times New Roman"/>
                          <a:ea typeface="宋体"/>
                        </a:rPr>
                        <a:t>、</a:t>
                      </a:r>
                      <a:r>
                        <a:rPr lang="en-US" sz="1400" kern="100">
                          <a:effectLst/>
                          <a:latin typeface="Times New Roman"/>
                          <a:ea typeface="宋体"/>
                        </a:rPr>
                        <a:t>float</a:t>
                      </a:r>
                      <a:r>
                        <a:rPr lang="zh-CN" sz="1400" kern="100">
                          <a:effectLst/>
                          <a:latin typeface="Times New Roman"/>
                          <a:ea typeface="宋体"/>
                        </a:rPr>
                        <a:t>、</a:t>
                      </a:r>
                      <a:r>
                        <a:rPr lang="en-US" sz="1400" kern="100">
                          <a:effectLst/>
                          <a:latin typeface="Times New Roman"/>
                          <a:ea typeface="宋体"/>
                        </a:rPr>
                        <a:t>double</a:t>
                      </a:r>
                      <a:r>
                        <a:rPr lang="zh-CN" sz="1400" kern="100">
                          <a:effectLst/>
                          <a:latin typeface="Times New Roman"/>
                          <a:ea typeface="宋体"/>
                        </a:rPr>
                        <a:t>、</a:t>
                      </a:r>
                      <a:r>
                        <a:rPr lang="en-US" sz="1400" kern="100">
                          <a:effectLst/>
                          <a:latin typeface="Times New Roman"/>
                          <a:ea typeface="宋体"/>
                        </a:rPr>
                        <a:t>decimal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float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3509">
                <a:tc>
                  <a:txBody>
                    <a:bodyPr/>
                    <a:lstStyle/>
                    <a:p>
                      <a:pPr algn="ctr">
                        <a:lnSpc>
                          <a:spcPts val="1400"/>
                        </a:lnSpc>
                        <a:spcAft>
                          <a:spcPts val="0"/>
                        </a:spcAft>
                      </a:pPr>
                      <a:r>
                        <a:rPr lang="en-US" sz="1400" kern="100">
                          <a:effectLst/>
                          <a:latin typeface="Times New Roman"/>
                          <a:ea typeface="宋体"/>
                        </a:rPr>
                        <a:t>long</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float</a:t>
                      </a:r>
                      <a:r>
                        <a:rPr lang="zh-CN" sz="1400" kern="100">
                          <a:effectLst/>
                          <a:latin typeface="Times New Roman"/>
                          <a:ea typeface="宋体"/>
                        </a:rPr>
                        <a:t>、</a:t>
                      </a:r>
                      <a:r>
                        <a:rPr lang="en-US" sz="1400" kern="100">
                          <a:effectLst/>
                          <a:latin typeface="Times New Roman"/>
                          <a:ea typeface="宋体"/>
                        </a:rPr>
                        <a:t>double</a:t>
                      </a:r>
                      <a:r>
                        <a:rPr lang="zh-CN" sz="1400" kern="100">
                          <a:effectLst/>
                          <a:latin typeface="Times New Roman"/>
                          <a:ea typeface="宋体"/>
                        </a:rPr>
                        <a:t>、</a:t>
                      </a:r>
                      <a:r>
                        <a:rPr lang="en-US" sz="1400" kern="100">
                          <a:effectLst/>
                          <a:latin typeface="Times New Roman"/>
                          <a:ea typeface="宋体"/>
                        </a:rPr>
                        <a:t>decimal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float</a:t>
                      </a:r>
                      <a:r>
                        <a:rPr lang="zh-CN" sz="1400" kern="100">
                          <a:effectLst/>
                          <a:latin typeface="Times New Roman"/>
                          <a:ea typeface="宋体"/>
                        </a:rPr>
                        <a:t>、</a:t>
                      </a:r>
                      <a:r>
                        <a:rPr lang="en-US" sz="1400" kern="100">
                          <a:effectLst/>
                          <a:latin typeface="Times New Roman"/>
                          <a:ea typeface="宋体"/>
                        </a:rPr>
                        <a:t>double</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3509">
                <a:tc>
                  <a:txBody>
                    <a:bodyPr/>
                    <a:lstStyle/>
                    <a:p>
                      <a:pPr algn="ctr">
                        <a:lnSpc>
                          <a:spcPts val="1400"/>
                        </a:lnSpc>
                        <a:spcAft>
                          <a:spcPts val="0"/>
                        </a:spcAft>
                      </a:pPr>
                      <a:r>
                        <a:rPr lang="en-US" sz="1400" kern="100">
                          <a:effectLst/>
                          <a:latin typeface="Times New Roman"/>
                          <a:ea typeface="宋体"/>
                        </a:rPr>
                        <a:t>ulong</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float</a:t>
                      </a:r>
                      <a:r>
                        <a:rPr lang="zh-CN" sz="1400" kern="100">
                          <a:effectLst/>
                          <a:latin typeface="Times New Roman"/>
                          <a:ea typeface="宋体"/>
                        </a:rPr>
                        <a:t>、</a:t>
                      </a:r>
                      <a:r>
                        <a:rPr lang="en-US" sz="1400" kern="100">
                          <a:effectLst/>
                          <a:latin typeface="Times New Roman"/>
                          <a:ea typeface="宋体"/>
                        </a:rPr>
                        <a:t>double</a:t>
                      </a:r>
                      <a:r>
                        <a:rPr lang="zh-CN" sz="1400" kern="100">
                          <a:effectLst/>
                          <a:latin typeface="Times New Roman"/>
                          <a:ea typeface="宋体"/>
                        </a:rPr>
                        <a:t>、</a:t>
                      </a:r>
                      <a:r>
                        <a:rPr lang="en-US" sz="1400" kern="100">
                          <a:effectLst/>
                          <a:latin typeface="Times New Roman"/>
                          <a:ea typeface="宋体"/>
                        </a:rPr>
                        <a:t>decimal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float</a:t>
                      </a:r>
                      <a:r>
                        <a:rPr lang="zh-CN" sz="1400" kern="100">
                          <a:effectLst/>
                          <a:latin typeface="Times New Roman"/>
                          <a:ea typeface="宋体"/>
                        </a:rPr>
                        <a:t>、</a:t>
                      </a:r>
                      <a:r>
                        <a:rPr lang="en-US" sz="1400" kern="100">
                          <a:effectLst/>
                          <a:latin typeface="Times New Roman"/>
                          <a:ea typeface="宋体"/>
                        </a:rPr>
                        <a:t>double</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3509">
                <a:tc>
                  <a:txBody>
                    <a:bodyPr/>
                    <a:lstStyle/>
                    <a:p>
                      <a:pPr algn="ctr">
                        <a:lnSpc>
                          <a:spcPts val="1400"/>
                        </a:lnSpc>
                        <a:spcAft>
                          <a:spcPts val="0"/>
                        </a:spcAft>
                      </a:pPr>
                      <a:r>
                        <a:rPr lang="en-US" sz="1400" kern="100">
                          <a:effectLst/>
                          <a:latin typeface="Times New Roman"/>
                          <a:ea typeface="宋体"/>
                        </a:rPr>
                        <a:t>char</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ushort</a:t>
                      </a:r>
                      <a:r>
                        <a:rPr lang="zh-CN" sz="1400" kern="100">
                          <a:effectLst/>
                          <a:latin typeface="Times New Roman"/>
                          <a:ea typeface="宋体"/>
                        </a:rPr>
                        <a:t>、</a:t>
                      </a:r>
                      <a:r>
                        <a:rPr lang="en-US" sz="1400" kern="100">
                          <a:effectLst/>
                          <a:latin typeface="Times New Roman"/>
                          <a:ea typeface="宋体"/>
                        </a:rPr>
                        <a:t>int</a:t>
                      </a:r>
                      <a:r>
                        <a:rPr lang="zh-CN" sz="1400" kern="100">
                          <a:effectLst/>
                          <a:latin typeface="Times New Roman"/>
                          <a:ea typeface="宋体"/>
                        </a:rPr>
                        <a:t>、</a:t>
                      </a:r>
                      <a:r>
                        <a:rPr lang="en-US" sz="1400" kern="100">
                          <a:effectLst/>
                          <a:latin typeface="Times New Roman"/>
                          <a:ea typeface="宋体"/>
                        </a:rPr>
                        <a:t>uint</a:t>
                      </a:r>
                      <a:r>
                        <a:rPr lang="zh-CN" sz="1400" kern="100">
                          <a:effectLst/>
                          <a:latin typeface="Times New Roman"/>
                          <a:ea typeface="宋体"/>
                        </a:rPr>
                        <a:t>、</a:t>
                      </a:r>
                      <a:r>
                        <a:rPr lang="en-US" sz="1400" kern="100">
                          <a:effectLst/>
                          <a:latin typeface="Times New Roman"/>
                          <a:ea typeface="宋体"/>
                        </a:rPr>
                        <a:t>long</a:t>
                      </a:r>
                      <a:r>
                        <a:rPr lang="zh-CN" sz="1400" kern="100">
                          <a:effectLst/>
                          <a:latin typeface="Times New Roman"/>
                          <a:ea typeface="宋体"/>
                        </a:rPr>
                        <a:t>、</a:t>
                      </a:r>
                      <a:r>
                        <a:rPr lang="en-US" sz="1400" kern="100">
                          <a:effectLst/>
                          <a:latin typeface="Times New Roman"/>
                          <a:ea typeface="宋体"/>
                        </a:rPr>
                        <a:t>ulong</a:t>
                      </a:r>
                      <a:r>
                        <a:rPr lang="zh-CN" sz="1400" kern="100">
                          <a:effectLst/>
                          <a:latin typeface="Times New Roman"/>
                          <a:ea typeface="宋体"/>
                        </a:rPr>
                        <a:t>、</a:t>
                      </a:r>
                      <a:r>
                        <a:rPr lang="en-US" sz="1400" kern="100">
                          <a:effectLst/>
                          <a:latin typeface="Times New Roman"/>
                          <a:ea typeface="宋体"/>
                        </a:rPr>
                        <a:t>float</a:t>
                      </a:r>
                      <a:r>
                        <a:rPr lang="zh-CN" sz="1400" kern="100">
                          <a:effectLst/>
                          <a:latin typeface="Times New Roman"/>
                          <a:ea typeface="宋体"/>
                        </a:rPr>
                        <a:t>、</a:t>
                      </a:r>
                      <a:r>
                        <a:rPr lang="en-US" sz="1400" kern="100">
                          <a:effectLst/>
                          <a:latin typeface="Times New Roman"/>
                          <a:ea typeface="宋体"/>
                        </a:rPr>
                        <a:t>double</a:t>
                      </a:r>
                      <a:r>
                        <a:rPr lang="zh-CN" sz="1400" kern="100">
                          <a:effectLst/>
                          <a:latin typeface="Times New Roman"/>
                          <a:ea typeface="宋体"/>
                        </a:rPr>
                        <a:t>、</a:t>
                      </a:r>
                      <a:r>
                        <a:rPr lang="en-US" sz="1400" kern="100">
                          <a:effectLst/>
                          <a:latin typeface="Times New Roman"/>
                          <a:ea typeface="宋体"/>
                        </a:rPr>
                        <a:t>decimal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 </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3509">
                <a:tc>
                  <a:txBody>
                    <a:bodyPr/>
                    <a:lstStyle/>
                    <a:p>
                      <a:pPr algn="ctr">
                        <a:lnSpc>
                          <a:spcPts val="1400"/>
                        </a:lnSpc>
                        <a:spcAft>
                          <a:spcPts val="0"/>
                        </a:spcAft>
                      </a:pPr>
                      <a:r>
                        <a:rPr lang="en-US" sz="1400" kern="100">
                          <a:effectLst/>
                          <a:latin typeface="Times New Roman"/>
                          <a:ea typeface="宋体"/>
                        </a:rPr>
                        <a:t>float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double</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dirty="0">
                          <a:effectLst/>
                          <a:latin typeface="Times New Roman"/>
                          <a:ea typeface="宋体"/>
                        </a:rPr>
                        <a:t> </a:t>
                      </a:r>
                      <a:endParaRPr lang="zh-CN" sz="1400" kern="10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620998836"/>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．隐式数值转换</a:t>
            </a:r>
          </a:p>
        </p:txBody>
      </p:sp>
      <p:sp>
        <p:nvSpPr>
          <p:cNvPr id="3" name="矩形 2"/>
          <p:cNvSpPr/>
          <p:nvPr/>
        </p:nvSpPr>
        <p:spPr>
          <a:xfrm>
            <a:off x="1140527" y="1298576"/>
            <a:ext cx="3467616" cy="369332"/>
          </a:xfrm>
          <a:prstGeom prst="rect">
            <a:avLst/>
          </a:prstGeom>
        </p:spPr>
        <p:txBody>
          <a:bodyPr wrap="none">
            <a:spAutoFit/>
          </a:bodyPr>
          <a:lstStyle/>
          <a:p>
            <a:r>
              <a:rPr lang="zh-CN" altLang="zh-CN" dirty="0"/>
              <a:t>【例</a:t>
            </a:r>
            <a:r>
              <a:rPr lang="en-US" altLang="zh-CN" b="1" dirty="0"/>
              <a:t>3.15</a:t>
            </a:r>
            <a:r>
              <a:rPr lang="zh-CN" altLang="zh-CN" dirty="0"/>
              <a:t>】 隐式数值转换示例。</a:t>
            </a:r>
          </a:p>
        </p:txBody>
      </p:sp>
      <p:sp>
        <p:nvSpPr>
          <p:cNvPr id="4" name="TextBox 3"/>
          <p:cNvSpPr txBox="1"/>
          <p:nvPr/>
        </p:nvSpPr>
        <p:spPr>
          <a:xfrm>
            <a:off x="1268117" y="1667908"/>
            <a:ext cx="9279381" cy="4172605"/>
          </a:xfrm>
          <a:prstGeom prst="roundRect">
            <a:avLst>
              <a:gd name="adj" fmla="val 4347"/>
            </a:avLst>
          </a:prstGeom>
          <a:solidFill>
            <a:srgbClr val="EDD0D0"/>
          </a:solidFill>
        </p:spPr>
        <p:txBody>
          <a:bodyPr wrap="square" rtlCol="0">
            <a:spAutoFit/>
          </a:bodyPr>
          <a:lstStyle/>
          <a:p>
            <a:r>
              <a:rPr lang="en-US" altLang="zh-CN" sz="1600" dirty="0"/>
              <a:t>using System;</a:t>
            </a:r>
            <a:endParaRPr lang="zh-CN" altLang="zh-CN" sz="1600" dirty="0"/>
          </a:p>
          <a:p>
            <a:r>
              <a:rPr lang="en-US" altLang="zh-CN" sz="1600" dirty="0"/>
              <a:t>…</a:t>
            </a:r>
            <a:endParaRPr lang="zh-CN" altLang="zh-CN" sz="1600" dirty="0"/>
          </a:p>
          <a:p>
            <a:r>
              <a:rPr lang="en-US" altLang="zh-CN" sz="1600" dirty="0"/>
              <a:t>namespace Ex3_15</a:t>
            </a:r>
            <a:endParaRPr lang="zh-CN" altLang="zh-CN" sz="1600" dirty="0"/>
          </a:p>
          <a:p>
            <a:r>
              <a:rPr lang="en-US" altLang="zh-CN" sz="1600" dirty="0"/>
              <a:t>{</a:t>
            </a:r>
            <a:endParaRPr lang="zh-CN" altLang="zh-CN" sz="1600" dirty="0"/>
          </a:p>
          <a:p>
            <a:r>
              <a:rPr lang="en-US" altLang="zh-CN" sz="1600" dirty="0"/>
              <a:t>    class </a:t>
            </a:r>
            <a:r>
              <a:rPr lang="en-US" altLang="zh-CN" sz="1600" dirty="0" err="1"/>
              <a:t>ValueConversion</a:t>
            </a:r>
            <a:endParaRPr lang="zh-CN" altLang="zh-CN" sz="1600" dirty="0"/>
          </a:p>
          <a:p>
            <a:r>
              <a:rPr lang="en-US" altLang="zh-CN" sz="1600" dirty="0"/>
              <a:t>    {</a:t>
            </a:r>
            <a:endParaRPr lang="zh-CN" altLang="zh-CN" sz="1600" dirty="0"/>
          </a:p>
          <a:p>
            <a:r>
              <a:rPr lang="en-US" altLang="zh-CN" sz="1600" dirty="0"/>
              <a:t>        static void Main(string[] </a:t>
            </a:r>
            <a:r>
              <a:rPr lang="en-US" altLang="zh-CN" sz="1600" dirty="0" err="1"/>
              <a:t>args</a:t>
            </a:r>
            <a:r>
              <a:rPr lang="en-US" altLang="zh-CN" sz="1600" dirty="0"/>
              <a:t>)</a:t>
            </a:r>
            <a:endParaRPr lang="zh-CN" altLang="zh-CN" sz="1600" dirty="0"/>
          </a:p>
          <a:p>
            <a:r>
              <a:rPr lang="en-US" altLang="zh-CN" sz="1600" dirty="0"/>
              <a:t>        {</a:t>
            </a:r>
            <a:endParaRPr lang="zh-CN" altLang="zh-CN" sz="1600" dirty="0"/>
          </a:p>
          <a:p>
            <a:r>
              <a:rPr lang="en-US" altLang="zh-CN" sz="1600" dirty="0"/>
              <a:t>            char a = 'm';</a:t>
            </a:r>
            <a:endParaRPr lang="zh-CN" altLang="zh-CN" sz="1600" dirty="0"/>
          </a:p>
          <a:p>
            <a:r>
              <a:rPr lang="en-US" altLang="zh-CN" sz="1600" dirty="0"/>
              <a:t>            </a:t>
            </a:r>
            <a:r>
              <a:rPr lang="en-US" altLang="zh-CN" sz="1600" dirty="0" err="1"/>
              <a:t>int</a:t>
            </a:r>
            <a:r>
              <a:rPr lang="en-US" altLang="zh-CN" sz="1600" dirty="0"/>
              <a:t> b = a;</a:t>
            </a:r>
            <a:endParaRPr lang="zh-CN" altLang="zh-CN" sz="1600" dirty="0"/>
          </a:p>
          <a:p>
            <a:r>
              <a:rPr lang="en-US" altLang="zh-CN" sz="1600" dirty="0"/>
              <a:t>            </a:t>
            </a:r>
            <a:r>
              <a:rPr lang="en-US" altLang="zh-CN" sz="1600" dirty="0" err="1"/>
              <a:t>Console.WriteLine</a:t>
            </a:r>
            <a:r>
              <a:rPr lang="en-US" altLang="zh-CN" sz="1600" dirty="0"/>
              <a:t>("a equals:{0}", a);</a:t>
            </a:r>
            <a:endParaRPr lang="zh-CN" altLang="zh-CN" sz="1600" dirty="0"/>
          </a:p>
          <a:p>
            <a:r>
              <a:rPr lang="en-US" altLang="zh-CN" sz="1600" dirty="0"/>
              <a:t>            </a:t>
            </a:r>
            <a:r>
              <a:rPr lang="en-US" altLang="zh-CN" sz="1600" dirty="0" err="1"/>
              <a:t>Console.WriteLine</a:t>
            </a:r>
            <a:r>
              <a:rPr lang="en-US" altLang="zh-CN" sz="1600" dirty="0"/>
              <a:t>("b equals:{0}", b);</a:t>
            </a:r>
            <a:endParaRPr lang="zh-CN" altLang="zh-CN" sz="1600" dirty="0"/>
          </a:p>
          <a:p>
            <a:r>
              <a:rPr lang="en-US" altLang="zh-CN" sz="1600" dirty="0"/>
              <a:t>            </a:t>
            </a:r>
            <a:r>
              <a:rPr lang="en-US" altLang="zh-CN" sz="1600" dirty="0" err="1"/>
              <a:t>Console.Read</a:t>
            </a:r>
            <a:r>
              <a:rPr lang="en-US" altLang="zh-CN" sz="1600" dirty="0"/>
              <a:t>();</a:t>
            </a:r>
            <a:endParaRPr lang="zh-CN" altLang="zh-CN" sz="1600" dirty="0"/>
          </a:p>
          <a:p>
            <a:r>
              <a:rPr lang="en-US" altLang="zh-CN" sz="1600" dirty="0"/>
              <a:t>        }</a:t>
            </a:r>
            <a:endParaRPr lang="zh-CN" altLang="zh-CN" sz="1600" dirty="0"/>
          </a:p>
          <a:p>
            <a:r>
              <a:rPr lang="en-US" altLang="zh-CN" sz="1600" dirty="0"/>
              <a:t>    }</a:t>
            </a:r>
            <a:endParaRPr lang="zh-CN" altLang="zh-CN" sz="1600" dirty="0"/>
          </a:p>
          <a:p>
            <a:r>
              <a:rPr lang="en-US" altLang="zh-CN" sz="1600" dirty="0" smtClean="0"/>
              <a:t>}</a:t>
            </a:r>
          </a:p>
        </p:txBody>
      </p:sp>
    </p:spTree>
    <p:extLst>
      <p:ext uri="{BB962C8B-B14F-4D97-AF65-F5344CB8AC3E}">
        <p14:creationId xmlns:p14="http://schemas.microsoft.com/office/powerpoint/2010/main" val="405165455"/>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．隐式数值转换</a:t>
            </a:r>
          </a:p>
        </p:txBody>
      </p:sp>
      <p:sp>
        <p:nvSpPr>
          <p:cNvPr id="3" name="矩形 2"/>
          <p:cNvSpPr/>
          <p:nvPr/>
        </p:nvSpPr>
        <p:spPr>
          <a:xfrm>
            <a:off x="1511287" y="1394269"/>
            <a:ext cx="3172663" cy="369332"/>
          </a:xfrm>
          <a:prstGeom prst="rect">
            <a:avLst/>
          </a:prstGeom>
        </p:spPr>
        <p:txBody>
          <a:bodyPr wrap="none">
            <a:spAutoFit/>
          </a:bodyPr>
          <a:lstStyle/>
          <a:p>
            <a:r>
              <a:rPr lang="zh-CN" altLang="zh-CN" dirty="0"/>
              <a:t>程序运行结果如图</a:t>
            </a:r>
            <a:r>
              <a:rPr lang="en-US" altLang="zh-CN" dirty="0"/>
              <a:t>3.23</a:t>
            </a:r>
            <a:r>
              <a:rPr lang="zh-CN" altLang="zh-CN" dirty="0"/>
              <a:t>所示。</a:t>
            </a:r>
            <a:endParaRPr lang="zh-CN" altLang="en-US" dirty="0"/>
          </a:p>
        </p:txBody>
      </p:sp>
      <p:pic>
        <p:nvPicPr>
          <p:cNvPr id="21506"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825" y="1971306"/>
            <a:ext cx="1781901" cy="667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493563" y="2776501"/>
            <a:ext cx="1569660" cy="369332"/>
          </a:xfrm>
          <a:prstGeom prst="rect">
            <a:avLst/>
          </a:prstGeom>
        </p:spPr>
        <p:txBody>
          <a:bodyPr wrap="none">
            <a:spAutoFit/>
          </a:bodyPr>
          <a:lstStyle/>
          <a:p>
            <a:r>
              <a:rPr lang="zh-CN" altLang="zh-CN" dirty="0"/>
              <a:t>如果这样写：</a:t>
            </a:r>
          </a:p>
        </p:txBody>
      </p:sp>
      <p:sp>
        <p:nvSpPr>
          <p:cNvPr id="5" name="TextBox 4"/>
          <p:cNvSpPr txBox="1"/>
          <p:nvPr/>
        </p:nvSpPr>
        <p:spPr>
          <a:xfrm>
            <a:off x="1531820" y="3197949"/>
            <a:ext cx="9546573" cy="1328023"/>
          </a:xfrm>
          <a:prstGeom prst="roundRect">
            <a:avLst/>
          </a:prstGeom>
          <a:solidFill>
            <a:srgbClr val="EDD0D0"/>
          </a:solidFill>
        </p:spPr>
        <p:txBody>
          <a:bodyPr wrap="square" rtlCol="0">
            <a:spAutoFit/>
          </a:bodyPr>
          <a:lstStyle/>
          <a:p>
            <a:r>
              <a:rPr lang="en-US" altLang="zh-CN" dirty="0" err="1"/>
              <a:t>int</a:t>
            </a:r>
            <a:r>
              <a:rPr lang="en-US" altLang="zh-CN" dirty="0"/>
              <a:t> b = 7;</a:t>
            </a:r>
            <a:endParaRPr lang="zh-CN" altLang="zh-CN" dirty="0"/>
          </a:p>
          <a:p>
            <a:r>
              <a:rPr lang="en-US" altLang="zh-CN" dirty="0"/>
              <a:t>char a = b;</a:t>
            </a:r>
            <a:endParaRPr lang="zh-CN" altLang="zh-CN" dirty="0"/>
          </a:p>
          <a:p>
            <a:r>
              <a:rPr lang="en-US" altLang="zh-CN" dirty="0" err="1"/>
              <a:t>Console.WriteLine</a:t>
            </a:r>
            <a:r>
              <a:rPr lang="en-US" altLang="zh-CN" dirty="0"/>
              <a:t>("a equals:{0}",a);</a:t>
            </a:r>
            <a:endParaRPr lang="zh-CN" altLang="zh-CN" dirty="0"/>
          </a:p>
          <a:p>
            <a:r>
              <a:rPr lang="en-US" altLang="zh-CN" dirty="0" err="1"/>
              <a:t>Console.WriteLine</a:t>
            </a:r>
            <a:r>
              <a:rPr lang="en-US" altLang="zh-CN" dirty="0"/>
              <a:t>("b equals:{0}",b</a:t>
            </a:r>
            <a:r>
              <a:rPr lang="en-US" altLang="zh-CN" dirty="0" smtClean="0"/>
              <a:t>);</a:t>
            </a:r>
            <a:endParaRPr lang="zh-CN" altLang="zh-CN" dirty="0"/>
          </a:p>
        </p:txBody>
      </p:sp>
    </p:spTree>
    <p:extLst>
      <p:ext uri="{BB962C8B-B14F-4D97-AF65-F5344CB8AC3E}">
        <p14:creationId xmlns:p14="http://schemas.microsoft.com/office/powerpoint/2010/main" val="2583809305"/>
      </p:ext>
    </p:extLst>
  </p:cSld>
  <p:clrMapOvr>
    <a:masterClrMapping/>
  </p:clrMapOvr>
  <mc:AlternateContent xmlns:mc="http://schemas.openxmlformats.org/markup-compatibility/2006" xmlns:p14="http://schemas.microsoft.com/office/powerpoint/2010/main">
    <mc:Choice Requires="p14">
      <p:transition spd="slow" p14:dur="16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．显式数值转换</a:t>
            </a:r>
          </a:p>
        </p:txBody>
      </p:sp>
      <p:sp>
        <p:nvSpPr>
          <p:cNvPr id="3" name="TextBox 2"/>
          <p:cNvSpPr txBox="1"/>
          <p:nvPr/>
        </p:nvSpPr>
        <p:spPr>
          <a:xfrm>
            <a:off x="967563" y="1350335"/>
            <a:ext cx="10132828" cy="646331"/>
          </a:xfrm>
          <a:prstGeom prst="rect">
            <a:avLst/>
          </a:prstGeom>
          <a:noFill/>
        </p:spPr>
        <p:txBody>
          <a:bodyPr wrap="square" rtlCol="0">
            <a:spAutoFit/>
          </a:bodyPr>
          <a:lstStyle/>
          <a:p>
            <a:r>
              <a:rPr lang="en-US" altLang="zh-CN" dirty="0" err="1"/>
              <a:t>int</a:t>
            </a:r>
            <a:r>
              <a:rPr lang="zh-CN" altLang="zh-CN" dirty="0"/>
              <a:t>类型向</a:t>
            </a:r>
            <a:r>
              <a:rPr lang="en-US" altLang="zh-CN" dirty="0"/>
              <a:t>byte</a:t>
            </a:r>
            <a:r>
              <a:rPr lang="zh-CN" altLang="zh-CN" dirty="0"/>
              <a:t>类型转换就是一种显式数值类型转换。</a:t>
            </a:r>
          </a:p>
          <a:p>
            <a:r>
              <a:rPr lang="zh-CN" altLang="zh-CN" dirty="0"/>
              <a:t>例如</a:t>
            </a:r>
            <a:r>
              <a:rPr lang="zh-CN" altLang="zh-CN" dirty="0" smtClean="0"/>
              <a:t>：</a:t>
            </a:r>
            <a:endParaRPr lang="zh-CN" altLang="zh-CN" dirty="0"/>
          </a:p>
        </p:txBody>
      </p:sp>
      <p:sp>
        <p:nvSpPr>
          <p:cNvPr id="4" name="圆角矩形 3"/>
          <p:cNvSpPr/>
          <p:nvPr/>
        </p:nvSpPr>
        <p:spPr>
          <a:xfrm>
            <a:off x="1080976" y="1996666"/>
            <a:ext cx="9742967" cy="715089"/>
          </a:xfrm>
          <a:prstGeom prst="roundRect">
            <a:avLst/>
          </a:prstGeom>
          <a:solidFill>
            <a:srgbClr val="EDD0D0"/>
          </a:solidFill>
        </p:spPr>
        <p:txBody>
          <a:bodyPr wrap="square">
            <a:spAutoFit/>
          </a:bodyPr>
          <a:lstStyle/>
          <a:p>
            <a:r>
              <a:rPr lang="en-US" altLang="zh-CN" dirty="0" err="1"/>
              <a:t>int</a:t>
            </a:r>
            <a:r>
              <a:rPr lang="en-US" altLang="zh-CN" dirty="0"/>
              <a:t> b = 100;</a:t>
            </a:r>
            <a:endParaRPr lang="zh-CN" altLang="zh-CN" dirty="0"/>
          </a:p>
          <a:p>
            <a:r>
              <a:rPr lang="en-US" altLang="zh-CN" dirty="0" err="1"/>
              <a:t>sbyte</a:t>
            </a:r>
            <a:r>
              <a:rPr lang="en-US" altLang="zh-CN" dirty="0"/>
              <a:t> a =(byte)b;</a:t>
            </a:r>
            <a:endParaRPr lang="zh-CN" altLang="zh-CN" dirty="0"/>
          </a:p>
        </p:txBody>
      </p:sp>
      <p:sp>
        <p:nvSpPr>
          <p:cNvPr id="5" name="矩形 4"/>
          <p:cNvSpPr/>
          <p:nvPr/>
        </p:nvSpPr>
        <p:spPr>
          <a:xfrm>
            <a:off x="1080975" y="2782669"/>
            <a:ext cx="8541489" cy="369332"/>
          </a:xfrm>
          <a:prstGeom prst="rect">
            <a:avLst/>
          </a:prstGeom>
        </p:spPr>
        <p:txBody>
          <a:bodyPr wrap="square">
            <a:spAutoFit/>
          </a:bodyPr>
          <a:lstStyle/>
          <a:p>
            <a:r>
              <a:rPr lang="en-US" altLang="zh-CN" dirty="0" err="1"/>
              <a:t>sbyte</a:t>
            </a:r>
            <a:r>
              <a:rPr lang="zh-CN" altLang="zh-CN" dirty="0"/>
              <a:t>取值范围是</a:t>
            </a:r>
            <a:r>
              <a:rPr lang="en-US" altLang="zh-CN" dirty="0"/>
              <a:t>0</a:t>
            </a:r>
            <a:r>
              <a:rPr lang="zh-CN" altLang="zh-CN" dirty="0"/>
              <a:t>～</a:t>
            </a:r>
            <a:r>
              <a:rPr lang="en-US" altLang="zh-CN" dirty="0"/>
              <a:t>255</a:t>
            </a:r>
            <a:r>
              <a:rPr lang="zh-CN" altLang="zh-CN" dirty="0"/>
              <a:t>，当</a:t>
            </a:r>
            <a:r>
              <a:rPr lang="en-US" altLang="zh-CN" dirty="0" err="1"/>
              <a:t>int</a:t>
            </a:r>
            <a:r>
              <a:rPr lang="en-US" altLang="zh-CN" dirty="0"/>
              <a:t> b</a:t>
            </a:r>
            <a:r>
              <a:rPr lang="zh-CN" altLang="zh-CN" dirty="0"/>
              <a:t>显式转换为</a:t>
            </a:r>
            <a:r>
              <a:rPr lang="en-US" altLang="zh-CN" dirty="0" err="1"/>
              <a:t>sbyte</a:t>
            </a:r>
            <a:r>
              <a:rPr lang="zh-CN" altLang="zh-CN" dirty="0"/>
              <a:t>时不会丢失信息。</a:t>
            </a:r>
            <a:endParaRPr lang="zh-CN" altLang="en-US" dirty="0"/>
          </a:p>
        </p:txBody>
      </p:sp>
      <p:sp>
        <p:nvSpPr>
          <p:cNvPr id="6" name="圆角矩形 5"/>
          <p:cNvSpPr/>
          <p:nvPr/>
        </p:nvSpPr>
        <p:spPr>
          <a:xfrm>
            <a:off x="1080974" y="3198367"/>
            <a:ext cx="9742967" cy="715089"/>
          </a:xfrm>
          <a:prstGeom prst="roundRect">
            <a:avLst/>
          </a:prstGeom>
          <a:solidFill>
            <a:srgbClr val="EDD0D0"/>
          </a:solidFill>
        </p:spPr>
        <p:txBody>
          <a:bodyPr wrap="square">
            <a:spAutoFit/>
          </a:bodyPr>
          <a:lstStyle/>
          <a:p>
            <a:r>
              <a:rPr lang="en-US" altLang="zh-CN" dirty="0" err="1"/>
              <a:t>int</a:t>
            </a:r>
            <a:r>
              <a:rPr lang="en-US" altLang="zh-CN" dirty="0"/>
              <a:t> b = 1000;</a:t>
            </a:r>
            <a:endParaRPr lang="zh-CN" altLang="zh-CN" dirty="0"/>
          </a:p>
          <a:p>
            <a:r>
              <a:rPr lang="en-US" altLang="zh-CN" dirty="0" err="1"/>
              <a:t>sbyte</a:t>
            </a:r>
            <a:r>
              <a:rPr lang="en-US" altLang="zh-CN" dirty="0"/>
              <a:t> a =(byte)b;</a:t>
            </a:r>
            <a:endParaRPr lang="zh-CN" altLang="zh-CN" dirty="0"/>
          </a:p>
        </p:txBody>
      </p:sp>
      <p:sp>
        <p:nvSpPr>
          <p:cNvPr id="7" name="矩形 6"/>
          <p:cNvSpPr/>
          <p:nvPr/>
        </p:nvSpPr>
        <p:spPr>
          <a:xfrm>
            <a:off x="1080976" y="3933317"/>
            <a:ext cx="5262979" cy="369332"/>
          </a:xfrm>
          <a:prstGeom prst="rect">
            <a:avLst/>
          </a:prstGeom>
        </p:spPr>
        <p:txBody>
          <a:bodyPr wrap="none">
            <a:spAutoFit/>
          </a:bodyPr>
          <a:lstStyle/>
          <a:p>
            <a:r>
              <a:rPr lang="zh-CN" altLang="zh-CN" dirty="0"/>
              <a:t>则会丢失信息，这是显式数值转换过程要注意的。</a:t>
            </a:r>
          </a:p>
        </p:txBody>
      </p:sp>
    </p:spTree>
    <p:extLst>
      <p:ext uri="{BB962C8B-B14F-4D97-AF65-F5344CB8AC3E}">
        <p14:creationId xmlns:p14="http://schemas.microsoft.com/office/powerpoint/2010/main" val="2358141517"/>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．显式数值转换</a:t>
            </a:r>
          </a:p>
        </p:txBody>
      </p:sp>
      <p:sp>
        <p:nvSpPr>
          <p:cNvPr id="3" name="矩形 2"/>
          <p:cNvSpPr/>
          <p:nvPr/>
        </p:nvSpPr>
        <p:spPr>
          <a:xfrm>
            <a:off x="1100025" y="1277311"/>
            <a:ext cx="3506088" cy="369332"/>
          </a:xfrm>
          <a:prstGeom prst="rect">
            <a:avLst/>
          </a:prstGeom>
        </p:spPr>
        <p:txBody>
          <a:bodyPr wrap="none">
            <a:spAutoFit/>
          </a:bodyPr>
          <a:lstStyle/>
          <a:p>
            <a:r>
              <a:rPr lang="zh-CN" altLang="zh-CN" dirty="0"/>
              <a:t>显式数值类型转换如表</a:t>
            </a:r>
            <a:r>
              <a:rPr lang="en-US" altLang="zh-CN" dirty="0"/>
              <a:t>3.3</a:t>
            </a:r>
            <a:r>
              <a:rPr lang="zh-CN" altLang="zh-CN" dirty="0"/>
              <a:t>所示。</a:t>
            </a:r>
          </a:p>
        </p:txBody>
      </p:sp>
      <p:graphicFrame>
        <p:nvGraphicFramePr>
          <p:cNvPr id="4" name="表格 3"/>
          <p:cNvGraphicFramePr>
            <a:graphicFrameLocks noGrp="1"/>
          </p:cNvGraphicFramePr>
          <p:nvPr>
            <p:extLst>
              <p:ext uri="{D42A27DB-BD31-4B8C-83A1-F6EECF244321}">
                <p14:modId xmlns:p14="http://schemas.microsoft.com/office/powerpoint/2010/main" val="3884343132"/>
              </p:ext>
            </p:extLst>
          </p:nvPr>
        </p:nvGraphicFramePr>
        <p:xfrm>
          <a:off x="1722476" y="1818991"/>
          <a:ext cx="8686799" cy="3263377"/>
        </p:xfrm>
        <a:graphic>
          <a:graphicData uri="http://schemas.openxmlformats.org/drawingml/2006/table">
            <a:tbl>
              <a:tblPr/>
              <a:tblGrid>
                <a:gridCol w="2114044"/>
                <a:gridCol w="6572755"/>
              </a:tblGrid>
              <a:tr h="251029">
                <a:tc>
                  <a:txBody>
                    <a:bodyPr/>
                    <a:lstStyle/>
                    <a:p>
                      <a:pPr algn="ctr">
                        <a:lnSpc>
                          <a:spcPts val="1400"/>
                        </a:lnSpc>
                        <a:spcAft>
                          <a:spcPts val="0"/>
                        </a:spcAft>
                      </a:pPr>
                      <a:r>
                        <a:rPr lang="zh-CN" sz="1400" kern="100">
                          <a:effectLst/>
                          <a:latin typeface="Times New Roman"/>
                          <a:ea typeface="宋体"/>
                        </a:rPr>
                        <a:t>原 始 类 型</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可转换到的类型</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251029">
                <a:tc>
                  <a:txBody>
                    <a:bodyPr/>
                    <a:lstStyle/>
                    <a:p>
                      <a:pPr algn="ctr">
                        <a:lnSpc>
                          <a:spcPts val="1400"/>
                        </a:lnSpc>
                        <a:spcAft>
                          <a:spcPts val="0"/>
                        </a:spcAft>
                      </a:pPr>
                      <a:r>
                        <a:rPr lang="en-US" sz="1400" kern="100">
                          <a:effectLst/>
                          <a:latin typeface="Times New Roman"/>
                          <a:ea typeface="宋体"/>
                        </a:rPr>
                        <a:t>sbyte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byte</a:t>
                      </a:r>
                      <a:r>
                        <a:rPr lang="zh-CN" sz="1400" kern="100">
                          <a:effectLst/>
                          <a:latin typeface="Times New Roman"/>
                          <a:ea typeface="宋体"/>
                        </a:rPr>
                        <a:t>、</a:t>
                      </a:r>
                      <a:r>
                        <a:rPr lang="en-US" sz="1400" kern="100">
                          <a:effectLst/>
                          <a:latin typeface="Times New Roman"/>
                          <a:ea typeface="宋体"/>
                        </a:rPr>
                        <a:t>ushort</a:t>
                      </a:r>
                      <a:r>
                        <a:rPr lang="zh-CN" sz="1400" kern="100">
                          <a:effectLst/>
                          <a:latin typeface="Times New Roman"/>
                          <a:ea typeface="宋体"/>
                        </a:rPr>
                        <a:t>、</a:t>
                      </a:r>
                      <a:r>
                        <a:rPr lang="en-US" sz="1400" kern="100">
                          <a:effectLst/>
                          <a:latin typeface="Times New Roman"/>
                          <a:ea typeface="宋体"/>
                        </a:rPr>
                        <a:t>uint</a:t>
                      </a:r>
                      <a:r>
                        <a:rPr lang="zh-CN" sz="1400" kern="100">
                          <a:effectLst/>
                          <a:latin typeface="Times New Roman"/>
                          <a:ea typeface="宋体"/>
                        </a:rPr>
                        <a:t>、</a:t>
                      </a:r>
                      <a:r>
                        <a:rPr lang="en-US" sz="1400" kern="100">
                          <a:effectLst/>
                          <a:latin typeface="Times New Roman"/>
                          <a:ea typeface="宋体"/>
                        </a:rPr>
                        <a:t>ulong</a:t>
                      </a:r>
                      <a:r>
                        <a:rPr lang="zh-CN" sz="1400" kern="100">
                          <a:effectLst/>
                          <a:latin typeface="Times New Roman"/>
                          <a:ea typeface="宋体"/>
                        </a:rPr>
                        <a:t>、</a:t>
                      </a:r>
                      <a:r>
                        <a:rPr lang="en-US" sz="1400" kern="100">
                          <a:effectLst/>
                          <a:latin typeface="Times New Roman"/>
                          <a:ea typeface="宋体"/>
                        </a:rPr>
                        <a:t>char </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1029">
                <a:tc>
                  <a:txBody>
                    <a:bodyPr/>
                    <a:lstStyle/>
                    <a:p>
                      <a:pPr algn="ctr">
                        <a:lnSpc>
                          <a:spcPts val="1400"/>
                        </a:lnSpc>
                        <a:spcAft>
                          <a:spcPts val="0"/>
                        </a:spcAft>
                      </a:pPr>
                      <a:r>
                        <a:rPr lang="en-US" sz="1400" kern="100">
                          <a:effectLst/>
                          <a:latin typeface="Times New Roman"/>
                          <a:ea typeface="宋体"/>
                        </a:rPr>
                        <a:t>byte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Sbyte</a:t>
                      </a:r>
                      <a:r>
                        <a:rPr lang="zh-CN" sz="1400" kern="100">
                          <a:effectLst/>
                          <a:latin typeface="Times New Roman"/>
                          <a:ea typeface="宋体"/>
                        </a:rPr>
                        <a:t>、</a:t>
                      </a:r>
                      <a:r>
                        <a:rPr lang="en-US" sz="1400" kern="100">
                          <a:effectLst/>
                          <a:latin typeface="Times New Roman"/>
                          <a:ea typeface="宋体"/>
                        </a:rPr>
                        <a:t>char</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1029">
                <a:tc>
                  <a:txBody>
                    <a:bodyPr/>
                    <a:lstStyle/>
                    <a:p>
                      <a:pPr algn="ctr">
                        <a:lnSpc>
                          <a:spcPts val="1400"/>
                        </a:lnSpc>
                        <a:spcAft>
                          <a:spcPts val="0"/>
                        </a:spcAft>
                      </a:pPr>
                      <a:r>
                        <a:rPr lang="en-US" sz="1400" kern="100">
                          <a:effectLst/>
                          <a:latin typeface="Times New Roman"/>
                          <a:ea typeface="宋体"/>
                        </a:rPr>
                        <a:t>short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sbyte</a:t>
                      </a:r>
                      <a:r>
                        <a:rPr lang="zh-CN" sz="1400" kern="100">
                          <a:effectLst/>
                          <a:latin typeface="Times New Roman"/>
                          <a:ea typeface="宋体"/>
                        </a:rPr>
                        <a:t>、</a:t>
                      </a:r>
                      <a:r>
                        <a:rPr lang="en-US" sz="1400" kern="100">
                          <a:effectLst/>
                          <a:latin typeface="Times New Roman"/>
                          <a:ea typeface="宋体"/>
                        </a:rPr>
                        <a:t>byte</a:t>
                      </a:r>
                      <a:r>
                        <a:rPr lang="zh-CN" sz="1400" kern="100">
                          <a:effectLst/>
                          <a:latin typeface="Times New Roman"/>
                          <a:ea typeface="宋体"/>
                        </a:rPr>
                        <a:t>、</a:t>
                      </a:r>
                      <a:r>
                        <a:rPr lang="en-US" sz="1400" kern="100">
                          <a:effectLst/>
                          <a:latin typeface="Times New Roman"/>
                          <a:ea typeface="宋体"/>
                        </a:rPr>
                        <a:t>ushort</a:t>
                      </a:r>
                      <a:r>
                        <a:rPr lang="zh-CN" sz="1400" kern="100">
                          <a:effectLst/>
                          <a:latin typeface="Times New Roman"/>
                          <a:ea typeface="宋体"/>
                        </a:rPr>
                        <a:t>、</a:t>
                      </a:r>
                      <a:r>
                        <a:rPr lang="en-US" sz="1400" kern="100">
                          <a:effectLst/>
                          <a:latin typeface="Times New Roman"/>
                          <a:ea typeface="宋体"/>
                        </a:rPr>
                        <a:t>uint</a:t>
                      </a:r>
                      <a:r>
                        <a:rPr lang="zh-CN" sz="1400" kern="100">
                          <a:effectLst/>
                          <a:latin typeface="Times New Roman"/>
                          <a:ea typeface="宋体"/>
                        </a:rPr>
                        <a:t>、</a:t>
                      </a:r>
                      <a:r>
                        <a:rPr lang="en-US" sz="1400" kern="100">
                          <a:effectLst/>
                          <a:latin typeface="Times New Roman"/>
                          <a:ea typeface="宋体"/>
                        </a:rPr>
                        <a:t>ulong</a:t>
                      </a:r>
                      <a:r>
                        <a:rPr lang="zh-CN" sz="1400" kern="100">
                          <a:effectLst/>
                          <a:latin typeface="Times New Roman"/>
                          <a:ea typeface="宋体"/>
                        </a:rPr>
                        <a:t>、</a:t>
                      </a:r>
                      <a:r>
                        <a:rPr lang="en-US" sz="1400" kern="100">
                          <a:effectLst/>
                          <a:latin typeface="Times New Roman"/>
                          <a:ea typeface="宋体"/>
                        </a:rPr>
                        <a:t>char </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1029">
                <a:tc>
                  <a:txBody>
                    <a:bodyPr/>
                    <a:lstStyle/>
                    <a:p>
                      <a:pPr algn="ctr">
                        <a:lnSpc>
                          <a:spcPts val="1400"/>
                        </a:lnSpc>
                        <a:spcAft>
                          <a:spcPts val="0"/>
                        </a:spcAft>
                      </a:pPr>
                      <a:r>
                        <a:rPr lang="en-US" sz="1400" kern="100">
                          <a:effectLst/>
                          <a:latin typeface="Times New Roman"/>
                          <a:ea typeface="宋体"/>
                        </a:rPr>
                        <a:t>ushort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sbyte</a:t>
                      </a:r>
                      <a:r>
                        <a:rPr lang="zh-CN" sz="1400" kern="100">
                          <a:effectLst/>
                          <a:latin typeface="Times New Roman"/>
                          <a:ea typeface="宋体"/>
                        </a:rPr>
                        <a:t>、</a:t>
                      </a:r>
                      <a:r>
                        <a:rPr lang="en-US" sz="1400" kern="100">
                          <a:effectLst/>
                          <a:latin typeface="Times New Roman"/>
                          <a:ea typeface="宋体"/>
                        </a:rPr>
                        <a:t>byte</a:t>
                      </a:r>
                      <a:r>
                        <a:rPr lang="zh-CN" sz="1400" kern="100">
                          <a:effectLst/>
                          <a:latin typeface="Times New Roman"/>
                          <a:ea typeface="宋体"/>
                        </a:rPr>
                        <a:t>、</a:t>
                      </a:r>
                      <a:r>
                        <a:rPr lang="en-US" sz="1400" kern="100">
                          <a:effectLst/>
                          <a:latin typeface="Times New Roman"/>
                          <a:ea typeface="宋体"/>
                        </a:rPr>
                        <a:t>short</a:t>
                      </a:r>
                      <a:r>
                        <a:rPr lang="zh-CN" sz="1400" kern="100">
                          <a:effectLst/>
                          <a:latin typeface="Times New Roman"/>
                          <a:ea typeface="宋体"/>
                        </a:rPr>
                        <a:t>、</a:t>
                      </a:r>
                      <a:r>
                        <a:rPr lang="en-US" sz="1400" kern="100">
                          <a:effectLst/>
                          <a:latin typeface="Times New Roman"/>
                          <a:ea typeface="宋体"/>
                        </a:rPr>
                        <a:t>char</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1029">
                <a:tc>
                  <a:txBody>
                    <a:bodyPr/>
                    <a:lstStyle/>
                    <a:p>
                      <a:pPr algn="ctr">
                        <a:lnSpc>
                          <a:spcPts val="1400"/>
                        </a:lnSpc>
                        <a:spcAft>
                          <a:spcPts val="0"/>
                        </a:spcAft>
                      </a:pPr>
                      <a:r>
                        <a:rPr lang="en-US" sz="1400" kern="100">
                          <a:effectLst/>
                          <a:latin typeface="Times New Roman"/>
                          <a:ea typeface="宋体"/>
                        </a:rPr>
                        <a:t>int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sbyte</a:t>
                      </a:r>
                      <a:r>
                        <a:rPr lang="zh-CN" sz="1400" kern="100">
                          <a:effectLst/>
                          <a:latin typeface="Times New Roman"/>
                          <a:ea typeface="宋体"/>
                        </a:rPr>
                        <a:t>、</a:t>
                      </a:r>
                      <a:r>
                        <a:rPr lang="en-US" sz="1400" kern="100">
                          <a:effectLst/>
                          <a:latin typeface="Times New Roman"/>
                          <a:ea typeface="宋体"/>
                        </a:rPr>
                        <a:t>byte</a:t>
                      </a:r>
                      <a:r>
                        <a:rPr lang="zh-CN" sz="1400" kern="100">
                          <a:effectLst/>
                          <a:latin typeface="Times New Roman"/>
                          <a:ea typeface="宋体"/>
                        </a:rPr>
                        <a:t>、</a:t>
                      </a:r>
                      <a:r>
                        <a:rPr lang="en-US" sz="1400" kern="100">
                          <a:effectLst/>
                          <a:latin typeface="Times New Roman"/>
                          <a:ea typeface="宋体"/>
                        </a:rPr>
                        <a:t>short</a:t>
                      </a:r>
                      <a:r>
                        <a:rPr lang="zh-CN" sz="1400" kern="100">
                          <a:effectLst/>
                          <a:latin typeface="Times New Roman"/>
                          <a:ea typeface="宋体"/>
                        </a:rPr>
                        <a:t>、</a:t>
                      </a:r>
                      <a:r>
                        <a:rPr lang="en-US" sz="1400" kern="100">
                          <a:effectLst/>
                          <a:latin typeface="Times New Roman"/>
                          <a:ea typeface="宋体"/>
                        </a:rPr>
                        <a:t>ushort</a:t>
                      </a:r>
                      <a:r>
                        <a:rPr lang="zh-CN" sz="1400" kern="100">
                          <a:effectLst/>
                          <a:latin typeface="Times New Roman"/>
                          <a:ea typeface="宋体"/>
                        </a:rPr>
                        <a:t>、</a:t>
                      </a:r>
                      <a:r>
                        <a:rPr lang="en-US" sz="1400" kern="100">
                          <a:effectLst/>
                          <a:latin typeface="Times New Roman"/>
                          <a:ea typeface="宋体"/>
                        </a:rPr>
                        <a:t>uint</a:t>
                      </a:r>
                      <a:r>
                        <a:rPr lang="zh-CN" sz="1400" kern="100">
                          <a:effectLst/>
                          <a:latin typeface="Times New Roman"/>
                          <a:ea typeface="宋体"/>
                        </a:rPr>
                        <a:t>、</a:t>
                      </a:r>
                      <a:r>
                        <a:rPr lang="en-US" sz="1400" kern="100">
                          <a:effectLst/>
                          <a:latin typeface="Times New Roman"/>
                          <a:ea typeface="宋体"/>
                        </a:rPr>
                        <a:t>ulong</a:t>
                      </a:r>
                      <a:r>
                        <a:rPr lang="zh-CN" sz="1400" kern="100">
                          <a:effectLst/>
                          <a:latin typeface="Times New Roman"/>
                          <a:ea typeface="宋体"/>
                        </a:rPr>
                        <a:t>、</a:t>
                      </a:r>
                      <a:r>
                        <a:rPr lang="en-US" sz="1400" kern="100">
                          <a:effectLst/>
                          <a:latin typeface="Times New Roman"/>
                          <a:ea typeface="宋体"/>
                        </a:rPr>
                        <a:t>char</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1029">
                <a:tc>
                  <a:txBody>
                    <a:bodyPr/>
                    <a:lstStyle/>
                    <a:p>
                      <a:pPr algn="ctr">
                        <a:lnSpc>
                          <a:spcPts val="1400"/>
                        </a:lnSpc>
                        <a:spcAft>
                          <a:spcPts val="0"/>
                        </a:spcAft>
                      </a:pPr>
                      <a:r>
                        <a:rPr lang="en-US" sz="1400" kern="100">
                          <a:effectLst/>
                          <a:latin typeface="Times New Roman"/>
                          <a:ea typeface="宋体"/>
                        </a:rPr>
                        <a:t>uint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sbyte</a:t>
                      </a:r>
                      <a:r>
                        <a:rPr lang="zh-CN" sz="1400" kern="100">
                          <a:effectLst/>
                          <a:latin typeface="Times New Roman"/>
                          <a:ea typeface="宋体"/>
                        </a:rPr>
                        <a:t>、</a:t>
                      </a:r>
                      <a:r>
                        <a:rPr lang="en-US" sz="1400" kern="100">
                          <a:effectLst/>
                          <a:latin typeface="Times New Roman"/>
                          <a:ea typeface="宋体"/>
                        </a:rPr>
                        <a:t>byte</a:t>
                      </a:r>
                      <a:r>
                        <a:rPr lang="zh-CN" sz="1400" kern="100">
                          <a:effectLst/>
                          <a:latin typeface="Times New Roman"/>
                          <a:ea typeface="宋体"/>
                        </a:rPr>
                        <a:t>、</a:t>
                      </a:r>
                      <a:r>
                        <a:rPr lang="en-US" sz="1400" kern="100">
                          <a:effectLst/>
                          <a:latin typeface="Times New Roman"/>
                          <a:ea typeface="宋体"/>
                        </a:rPr>
                        <a:t>short</a:t>
                      </a:r>
                      <a:r>
                        <a:rPr lang="zh-CN" sz="1400" kern="100">
                          <a:effectLst/>
                          <a:latin typeface="Times New Roman"/>
                          <a:ea typeface="宋体"/>
                        </a:rPr>
                        <a:t>、</a:t>
                      </a:r>
                      <a:r>
                        <a:rPr lang="en-US" sz="1400" kern="100">
                          <a:effectLst/>
                          <a:latin typeface="Times New Roman"/>
                          <a:ea typeface="宋体"/>
                        </a:rPr>
                        <a:t>ushort</a:t>
                      </a:r>
                      <a:r>
                        <a:rPr lang="zh-CN" sz="1400" kern="100">
                          <a:effectLst/>
                          <a:latin typeface="Times New Roman"/>
                          <a:ea typeface="宋体"/>
                        </a:rPr>
                        <a:t>、</a:t>
                      </a:r>
                      <a:r>
                        <a:rPr lang="en-US" sz="1400" kern="100">
                          <a:effectLst/>
                          <a:latin typeface="Times New Roman"/>
                          <a:ea typeface="宋体"/>
                        </a:rPr>
                        <a:t>int</a:t>
                      </a:r>
                      <a:r>
                        <a:rPr lang="zh-CN" sz="1400" kern="100">
                          <a:effectLst/>
                          <a:latin typeface="Times New Roman"/>
                          <a:ea typeface="宋体"/>
                        </a:rPr>
                        <a:t>、</a:t>
                      </a:r>
                      <a:r>
                        <a:rPr lang="en-US" sz="1400" kern="100">
                          <a:effectLst/>
                          <a:latin typeface="Times New Roman"/>
                          <a:ea typeface="宋体"/>
                        </a:rPr>
                        <a:t>char</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1029">
                <a:tc>
                  <a:txBody>
                    <a:bodyPr/>
                    <a:lstStyle/>
                    <a:p>
                      <a:pPr algn="ctr">
                        <a:lnSpc>
                          <a:spcPts val="1400"/>
                        </a:lnSpc>
                        <a:spcAft>
                          <a:spcPts val="0"/>
                        </a:spcAft>
                      </a:pPr>
                      <a:r>
                        <a:rPr lang="en-US" sz="1400" kern="100">
                          <a:effectLst/>
                          <a:latin typeface="Times New Roman"/>
                          <a:ea typeface="宋体"/>
                        </a:rPr>
                        <a:t>long</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sbyte</a:t>
                      </a:r>
                      <a:r>
                        <a:rPr lang="zh-CN" sz="1400" kern="100">
                          <a:effectLst/>
                          <a:latin typeface="Times New Roman"/>
                          <a:ea typeface="宋体"/>
                        </a:rPr>
                        <a:t>、</a:t>
                      </a:r>
                      <a:r>
                        <a:rPr lang="en-US" sz="1400" kern="100">
                          <a:effectLst/>
                          <a:latin typeface="Times New Roman"/>
                          <a:ea typeface="宋体"/>
                        </a:rPr>
                        <a:t>byte</a:t>
                      </a:r>
                      <a:r>
                        <a:rPr lang="zh-CN" sz="1400" kern="100">
                          <a:effectLst/>
                          <a:latin typeface="Times New Roman"/>
                          <a:ea typeface="宋体"/>
                        </a:rPr>
                        <a:t>、</a:t>
                      </a:r>
                      <a:r>
                        <a:rPr lang="en-US" sz="1400" kern="100">
                          <a:effectLst/>
                          <a:latin typeface="Times New Roman"/>
                          <a:ea typeface="宋体"/>
                        </a:rPr>
                        <a:t>short</a:t>
                      </a:r>
                      <a:r>
                        <a:rPr lang="zh-CN" sz="1400" kern="100">
                          <a:effectLst/>
                          <a:latin typeface="Times New Roman"/>
                          <a:ea typeface="宋体"/>
                        </a:rPr>
                        <a:t>、</a:t>
                      </a:r>
                      <a:r>
                        <a:rPr lang="en-US" sz="1400" kern="100">
                          <a:effectLst/>
                          <a:latin typeface="Times New Roman"/>
                          <a:ea typeface="宋体"/>
                        </a:rPr>
                        <a:t>ushort</a:t>
                      </a:r>
                      <a:r>
                        <a:rPr lang="zh-CN" sz="1400" kern="100">
                          <a:effectLst/>
                          <a:latin typeface="Times New Roman"/>
                          <a:ea typeface="宋体"/>
                        </a:rPr>
                        <a:t>、</a:t>
                      </a:r>
                      <a:r>
                        <a:rPr lang="en-US" sz="1400" kern="100">
                          <a:effectLst/>
                          <a:latin typeface="Times New Roman"/>
                          <a:ea typeface="宋体"/>
                        </a:rPr>
                        <a:t>int</a:t>
                      </a:r>
                      <a:r>
                        <a:rPr lang="zh-CN" sz="1400" kern="100">
                          <a:effectLst/>
                          <a:latin typeface="Times New Roman"/>
                          <a:ea typeface="宋体"/>
                        </a:rPr>
                        <a:t>、</a:t>
                      </a:r>
                      <a:r>
                        <a:rPr lang="en-US" sz="1400" kern="100">
                          <a:effectLst/>
                          <a:latin typeface="Times New Roman"/>
                          <a:ea typeface="宋体"/>
                        </a:rPr>
                        <a:t>uint</a:t>
                      </a:r>
                      <a:r>
                        <a:rPr lang="zh-CN" sz="1400" kern="100">
                          <a:effectLst/>
                          <a:latin typeface="Times New Roman"/>
                          <a:ea typeface="宋体"/>
                        </a:rPr>
                        <a:t>、</a:t>
                      </a:r>
                      <a:r>
                        <a:rPr lang="en-US" sz="1400" kern="100">
                          <a:effectLst/>
                          <a:latin typeface="Times New Roman"/>
                          <a:ea typeface="宋体"/>
                        </a:rPr>
                        <a:t>ulong</a:t>
                      </a:r>
                      <a:r>
                        <a:rPr lang="zh-CN" sz="1400" kern="100">
                          <a:effectLst/>
                          <a:latin typeface="Times New Roman"/>
                          <a:ea typeface="宋体"/>
                        </a:rPr>
                        <a:t>、</a:t>
                      </a:r>
                      <a:r>
                        <a:rPr lang="en-US" sz="1400" kern="100">
                          <a:effectLst/>
                          <a:latin typeface="Times New Roman"/>
                          <a:ea typeface="宋体"/>
                        </a:rPr>
                        <a:t>char</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1029">
                <a:tc>
                  <a:txBody>
                    <a:bodyPr/>
                    <a:lstStyle/>
                    <a:p>
                      <a:pPr algn="ctr">
                        <a:lnSpc>
                          <a:spcPts val="1400"/>
                        </a:lnSpc>
                        <a:spcAft>
                          <a:spcPts val="0"/>
                        </a:spcAft>
                      </a:pPr>
                      <a:r>
                        <a:rPr lang="en-US" sz="1400" kern="100">
                          <a:effectLst/>
                          <a:latin typeface="Times New Roman"/>
                          <a:ea typeface="宋体"/>
                        </a:rPr>
                        <a:t>ulong</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sbyte</a:t>
                      </a:r>
                      <a:r>
                        <a:rPr lang="zh-CN" sz="1400" kern="100">
                          <a:effectLst/>
                          <a:latin typeface="Times New Roman"/>
                          <a:ea typeface="宋体"/>
                        </a:rPr>
                        <a:t>、</a:t>
                      </a:r>
                      <a:r>
                        <a:rPr lang="en-US" sz="1400" kern="100">
                          <a:effectLst/>
                          <a:latin typeface="Times New Roman"/>
                          <a:ea typeface="宋体"/>
                        </a:rPr>
                        <a:t>byte</a:t>
                      </a:r>
                      <a:r>
                        <a:rPr lang="zh-CN" sz="1400" kern="100">
                          <a:effectLst/>
                          <a:latin typeface="Times New Roman"/>
                          <a:ea typeface="宋体"/>
                        </a:rPr>
                        <a:t>、</a:t>
                      </a:r>
                      <a:r>
                        <a:rPr lang="en-US" sz="1400" kern="100">
                          <a:effectLst/>
                          <a:latin typeface="Times New Roman"/>
                          <a:ea typeface="宋体"/>
                        </a:rPr>
                        <a:t>short</a:t>
                      </a:r>
                      <a:r>
                        <a:rPr lang="zh-CN" sz="1400" kern="100">
                          <a:effectLst/>
                          <a:latin typeface="Times New Roman"/>
                          <a:ea typeface="宋体"/>
                        </a:rPr>
                        <a:t>、</a:t>
                      </a:r>
                      <a:r>
                        <a:rPr lang="en-US" sz="1400" kern="100">
                          <a:effectLst/>
                          <a:latin typeface="Times New Roman"/>
                          <a:ea typeface="宋体"/>
                        </a:rPr>
                        <a:t>ushort</a:t>
                      </a:r>
                      <a:r>
                        <a:rPr lang="zh-CN" sz="1400" kern="100">
                          <a:effectLst/>
                          <a:latin typeface="Times New Roman"/>
                          <a:ea typeface="宋体"/>
                        </a:rPr>
                        <a:t>、</a:t>
                      </a:r>
                      <a:r>
                        <a:rPr lang="en-US" sz="1400" kern="100">
                          <a:effectLst/>
                          <a:latin typeface="Times New Roman"/>
                          <a:ea typeface="宋体"/>
                        </a:rPr>
                        <a:t>int</a:t>
                      </a:r>
                      <a:r>
                        <a:rPr lang="zh-CN" sz="1400" kern="100">
                          <a:effectLst/>
                          <a:latin typeface="Times New Roman"/>
                          <a:ea typeface="宋体"/>
                        </a:rPr>
                        <a:t>、</a:t>
                      </a:r>
                      <a:r>
                        <a:rPr lang="en-US" sz="1400" kern="100">
                          <a:effectLst/>
                          <a:latin typeface="Times New Roman"/>
                          <a:ea typeface="宋体"/>
                        </a:rPr>
                        <a:t>uint</a:t>
                      </a:r>
                      <a:r>
                        <a:rPr lang="zh-CN" sz="1400" kern="100">
                          <a:effectLst/>
                          <a:latin typeface="Times New Roman"/>
                          <a:ea typeface="宋体"/>
                        </a:rPr>
                        <a:t>、</a:t>
                      </a:r>
                      <a:r>
                        <a:rPr lang="en-US" sz="1400" kern="100">
                          <a:effectLst/>
                          <a:latin typeface="Times New Roman"/>
                          <a:ea typeface="宋体"/>
                        </a:rPr>
                        <a:t>long</a:t>
                      </a:r>
                      <a:r>
                        <a:rPr lang="zh-CN" sz="1400" kern="100">
                          <a:effectLst/>
                          <a:latin typeface="Times New Roman"/>
                          <a:ea typeface="宋体"/>
                        </a:rPr>
                        <a:t>、</a:t>
                      </a:r>
                      <a:r>
                        <a:rPr lang="en-US" sz="1400" kern="100">
                          <a:effectLst/>
                          <a:latin typeface="Times New Roman"/>
                          <a:ea typeface="宋体"/>
                        </a:rPr>
                        <a:t>char</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1029">
                <a:tc>
                  <a:txBody>
                    <a:bodyPr/>
                    <a:lstStyle/>
                    <a:p>
                      <a:pPr algn="ctr">
                        <a:lnSpc>
                          <a:spcPts val="1400"/>
                        </a:lnSpc>
                        <a:spcAft>
                          <a:spcPts val="0"/>
                        </a:spcAft>
                      </a:pPr>
                      <a:r>
                        <a:rPr lang="en-US" sz="1400" kern="100">
                          <a:effectLst/>
                          <a:latin typeface="Times New Roman"/>
                          <a:ea typeface="宋体"/>
                        </a:rPr>
                        <a:t>char</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sbyte</a:t>
                      </a:r>
                      <a:r>
                        <a:rPr lang="zh-CN" sz="1400" kern="100">
                          <a:effectLst/>
                          <a:latin typeface="Times New Roman"/>
                          <a:ea typeface="宋体"/>
                        </a:rPr>
                        <a:t>、</a:t>
                      </a:r>
                      <a:r>
                        <a:rPr lang="en-US" sz="1400" kern="100">
                          <a:effectLst/>
                          <a:latin typeface="Times New Roman"/>
                          <a:ea typeface="宋体"/>
                        </a:rPr>
                        <a:t>byte</a:t>
                      </a:r>
                      <a:r>
                        <a:rPr lang="zh-CN" sz="1400" kern="100">
                          <a:effectLst/>
                          <a:latin typeface="Times New Roman"/>
                          <a:ea typeface="宋体"/>
                        </a:rPr>
                        <a:t>、</a:t>
                      </a:r>
                      <a:r>
                        <a:rPr lang="en-US" sz="1400" kern="100">
                          <a:effectLst/>
                          <a:latin typeface="Times New Roman"/>
                          <a:ea typeface="宋体"/>
                        </a:rPr>
                        <a:t>short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1029">
                <a:tc>
                  <a:txBody>
                    <a:bodyPr/>
                    <a:lstStyle/>
                    <a:p>
                      <a:pPr algn="ctr">
                        <a:lnSpc>
                          <a:spcPts val="1400"/>
                        </a:lnSpc>
                        <a:spcAft>
                          <a:spcPts val="0"/>
                        </a:spcAft>
                      </a:pPr>
                      <a:r>
                        <a:rPr lang="en-US" sz="1400" kern="100">
                          <a:effectLst/>
                          <a:latin typeface="Times New Roman"/>
                          <a:ea typeface="宋体"/>
                        </a:rPr>
                        <a:t>float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sbyte</a:t>
                      </a:r>
                      <a:r>
                        <a:rPr lang="zh-CN" sz="1400" kern="100">
                          <a:effectLst/>
                          <a:latin typeface="Times New Roman"/>
                          <a:ea typeface="宋体"/>
                        </a:rPr>
                        <a:t>、</a:t>
                      </a:r>
                      <a:r>
                        <a:rPr lang="en-US" sz="1400" kern="100">
                          <a:effectLst/>
                          <a:latin typeface="Times New Roman"/>
                          <a:ea typeface="宋体"/>
                        </a:rPr>
                        <a:t>byte</a:t>
                      </a:r>
                      <a:r>
                        <a:rPr lang="zh-CN" sz="1400" kern="100">
                          <a:effectLst/>
                          <a:latin typeface="Times New Roman"/>
                          <a:ea typeface="宋体"/>
                        </a:rPr>
                        <a:t>、</a:t>
                      </a:r>
                      <a:r>
                        <a:rPr lang="en-US" sz="1400" kern="100">
                          <a:effectLst/>
                          <a:latin typeface="Times New Roman"/>
                          <a:ea typeface="宋体"/>
                        </a:rPr>
                        <a:t>short</a:t>
                      </a:r>
                      <a:r>
                        <a:rPr lang="zh-CN" sz="1400" kern="100">
                          <a:effectLst/>
                          <a:latin typeface="Times New Roman"/>
                          <a:ea typeface="宋体"/>
                        </a:rPr>
                        <a:t>、</a:t>
                      </a:r>
                      <a:r>
                        <a:rPr lang="en-US" sz="1400" kern="100">
                          <a:effectLst/>
                          <a:latin typeface="Times New Roman"/>
                          <a:ea typeface="宋体"/>
                        </a:rPr>
                        <a:t>ushort</a:t>
                      </a:r>
                      <a:r>
                        <a:rPr lang="zh-CN" sz="1400" kern="100">
                          <a:effectLst/>
                          <a:latin typeface="Times New Roman"/>
                          <a:ea typeface="宋体"/>
                        </a:rPr>
                        <a:t>、</a:t>
                      </a:r>
                      <a:r>
                        <a:rPr lang="en-US" sz="1400" kern="100">
                          <a:effectLst/>
                          <a:latin typeface="Times New Roman"/>
                          <a:ea typeface="宋体"/>
                        </a:rPr>
                        <a:t>int</a:t>
                      </a:r>
                      <a:r>
                        <a:rPr lang="zh-CN" sz="1400" kern="100">
                          <a:effectLst/>
                          <a:latin typeface="Times New Roman"/>
                          <a:ea typeface="宋体"/>
                        </a:rPr>
                        <a:t>、</a:t>
                      </a:r>
                      <a:r>
                        <a:rPr lang="en-US" sz="1400" kern="100">
                          <a:effectLst/>
                          <a:latin typeface="Times New Roman"/>
                          <a:ea typeface="宋体"/>
                        </a:rPr>
                        <a:t>uint</a:t>
                      </a:r>
                      <a:r>
                        <a:rPr lang="zh-CN" sz="1400" kern="100">
                          <a:effectLst/>
                          <a:latin typeface="Times New Roman"/>
                          <a:ea typeface="宋体"/>
                        </a:rPr>
                        <a:t>、</a:t>
                      </a:r>
                      <a:r>
                        <a:rPr lang="en-US" sz="1400" kern="100">
                          <a:effectLst/>
                          <a:latin typeface="Times New Roman"/>
                          <a:ea typeface="宋体"/>
                        </a:rPr>
                        <a:t>long</a:t>
                      </a:r>
                      <a:r>
                        <a:rPr lang="zh-CN" sz="1400" kern="100">
                          <a:effectLst/>
                          <a:latin typeface="Times New Roman"/>
                          <a:ea typeface="宋体"/>
                        </a:rPr>
                        <a:t>、</a:t>
                      </a:r>
                      <a:r>
                        <a:rPr lang="en-US" sz="1400" kern="100">
                          <a:effectLst/>
                          <a:latin typeface="Times New Roman"/>
                          <a:ea typeface="宋体"/>
                        </a:rPr>
                        <a:t>ulong</a:t>
                      </a:r>
                      <a:r>
                        <a:rPr lang="zh-CN" sz="1400" kern="100">
                          <a:effectLst/>
                          <a:latin typeface="Times New Roman"/>
                          <a:ea typeface="宋体"/>
                        </a:rPr>
                        <a:t>、</a:t>
                      </a:r>
                      <a:r>
                        <a:rPr lang="en-US" sz="1400" kern="100">
                          <a:effectLst/>
                          <a:latin typeface="Times New Roman"/>
                          <a:ea typeface="宋体"/>
                        </a:rPr>
                        <a:t>char</a:t>
                      </a:r>
                      <a:r>
                        <a:rPr lang="zh-CN" sz="1400" kern="100">
                          <a:effectLst/>
                          <a:latin typeface="Times New Roman"/>
                          <a:ea typeface="宋体"/>
                        </a:rPr>
                        <a:t>、</a:t>
                      </a:r>
                      <a:r>
                        <a:rPr lang="en-US" sz="1400" kern="100">
                          <a:effectLst/>
                          <a:latin typeface="Times New Roman"/>
                          <a:ea typeface="宋体"/>
                        </a:rPr>
                        <a:t>decimal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1029">
                <a:tc>
                  <a:txBody>
                    <a:bodyPr/>
                    <a:lstStyle/>
                    <a:p>
                      <a:pPr algn="ctr">
                        <a:lnSpc>
                          <a:spcPts val="1400"/>
                        </a:lnSpc>
                        <a:spcAft>
                          <a:spcPts val="0"/>
                        </a:spcAft>
                      </a:pPr>
                      <a:r>
                        <a:rPr lang="en-US" sz="1400" kern="100">
                          <a:effectLst/>
                          <a:latin typeface="Times New Roman"/>
                          <a:ea typeface="宋体"/>
                        </a:rPr>
                        <a:t>double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sbyte</a:t>
                      </a:r>
                      <a:r>
                        <a:rPr lang="zh-CN" sz="1400" kern="100">
                          <a:effectLst/>
                          <a:latin typeface="Times New Roman"/>
                          <a:ea typeface="宋体"/>
                        </a:rPr>
                        <a:t>、</a:t>
                      </a:r>
                      <a:r>
                        <a:rPr lang="en-US" sz="1400" kern="100">
                          <a:effectLst/>
                          <a:latin typeface="Times New Roman"/>
                          <a:ea typeface="宋体"/>
                        </a:rPr>
                        <a:t>byte</a:t>
                      </a:r>
                      <a:r>
                        <a:rPr lang="zh-CN" sz="1400" kern="100">
                          <a:effectLst/>
                          <a:latin typeface="Times New Roman"/>
                          <a:ea typeface="宋体"/>
                        </a:rPr>
                        <a:t>、</a:t>
                      </a:r>
                      <a:r>
                        <a:rPr lang="en-US" sz="1400" kern="100">
                          <a:effectLst/>
                          <a:latin typeface="Times New Roman"/>
                          <a:ea typeface="宋体"/>
                        </a:rPr>
                        <a:t>short</a:t>
                      </a:r>
                      <a:r>
                        <a:rPr lang="zh-CN" sz="1400" kern="100">
                          <a:effectLst/>
                          <a:latin typeface="Times New Roman"/>
                          <a:ea typeface="宋体"/>
                        </a:rPr>
                        <a:t>、</a:t>
                      </a:r>
                      <a:r>
                        <a:rPr lang="en-US" sz="1400" kern="100">
                          <a:effectLst/>
                          <a:latin typeface="Times New Roman"/>
                          <a:ea typeface="宋体"/>
                        </a:rPr>
                        <a:t>ushort</a:t>
                      </a:r>
                      <a:r>
                        <a:rPr lang="zh-CN" sz="1400" kern="100">
                          <a:effectLst/>
                          <a:latin typeface="Times New Roman"/>
                          <a:ea typeface="宋体"/>
                        </a:rPr>
                        <a:t>、</a:t>
                      </a:r>
                      <a:r>
                        <a:rPr lang="en-US" sz="1400" kern="100">
                          <a:effectLst/>
                          <a:latin typeface="Times New Roman"/>
                          <a:ea typeface="宋体"/>
                        </a:rPr>
                        <a:t>int</a:t>
                      </a:r>
                      <a:r>
                        <a:rPr lang="zh-CN" sz="1400" kern="100">
                          <a:effectLst/>
                          <a:latin typeface="Times New Roman"/>
                          <a:ea typeface="宋体"/>
                        </a:rPr>
                        <a:t>、</a:t>
                      </a:r>
                      <a:r>
                        <a:rPr lang="en-US" sz="1400" kern="100">
                          <a:effectLst/>
                          <a:latin typeface="Times New Roman"/>
                          <a:ea typeface="宋体"/>
                        </a:rPr>
                        <a:t>uint</a:t>
                      </a:r>
                      <a:r>
                        <a:rPr lang="zh-CN" sz="1400" kern="100">
                          <a:effectLst/>
                          <a:latin typeface="Times New Roman"/>
                          <a:ea typeface="宋体"/>
                        </a:rPr>
                        <a:t>、</a:t>
                      </a:r>
                      <a:r>
                        <a:rPr lang="en-US" sz="1400" kern="100">
                          <a:effectLst/>
                          <a:latin typeface="Times New Roman"/>
                          <a:ea typeface="宋体"/>
                        </a:rPr>
                        <a:t>long</a:t>
                      </a:r>
                      <a:r>
                        <a:rPr lang="zh-CN" sz="1400" kern="100">
                          <a:effectLst/>
                          <a:latin typeface="Times New Roman"/>
                          <a:ea typeface="宋体"/>
                        </a:rPr>
                        <a:t>、</a:t>
                      </a:r>
                      <a:r>
                        <a:rPr lang="en-US" sz="1400" kern="100">
                          <a:effectLst/>
                          <a:latin typeface="Times New Roman"/>
                          <a:ea typeface="宋体"/>
                        </a:rPr>
                        <a:t>ulong</a:t>
                      </a:r>
                      <a:r>
                        <a:rPr lang="zh-CN" sz="1400" kern="100">
                          <a:effectLst/>
                          <a:latin typeface="Times New Roman"/>
                          <a:ea typeface="宋体"/>
                        </a:rPr>
                        <a:t>、</a:t>
                      </a:r>
                      <a:r>
                        <a:rPr lang="en-US" sz="1400" kern="100">
                          <a:effectLst/>
                          <a:latin typeface="Times New Roman"/>
                          <a:ea typeface="宋体"/>
                        </a:rPr>
                        <a:t>char</a:t>
                      </a:r>
                      <a:r>
                        <a:rPr lang="zh-CN" sz="1400" kern="100">
                          <a:effectLst/>
                          <a:latin typeface="Times New Roman"/>
                          <a:ea typeface="宋体"/>
                        </a:rPr>
                        <a:t>、</a:t>
                      </a:r>
                      <a:r>
                        <a:rPr lang="en-US" sz="1400" kern="100">
                          <a:effectLst/>
                          <a:latin typeface="Times New Roman"/>
                          <a:ea typeface="宋体"/>
                        </a:rPr>
                        <a:t>float</a:t>
                      </a:r>
                      <a:r>
                        <a:rPr lang="zh-CN" sz="1400" kern="100">
                          <a:effectLst/>
                          <a:latin typeface="Times New Roman"/>
                          <a:ea typeface="宋体"/>
                        </a:rPr>
                        <a:t>、</a:t>
                      </a:r>
                      <a:r>
                        <a:rPr lang="en-US" sz="1400" kern="100">
                          <a:effectLst/>
                          <a:latin typeface="Times New Roman"/>
                          <a:ea typeface="宋体"/>
                        </a:rPr>
                        <a:t>decimal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1029">
                <a:tc>
                  <a:txBody>
                    <a:bodyPr/>
                    <a:lstStyle/>
                    <a:p>
                      <a:pPr algn="ctr">
                        <a:lnSpc>
                          <a:spcPts val="1400"/>
                        </a:lnSpc>
                        <a:spcAft>
                          <a:spcPts val="0"/>
                        </a:spcAft>
                      </a:pPr>
                      <a:r>
                        <a:rPr lang="en-US" sz="1400" kern="100">
                          <a:effectLst/>
                          <a:latin typeface="Times New Roman"/>
                          <a:ea typeface="宋体"/>
                        </a:rPr>
                        <a:t>decimal</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dirty="0" err="1">
                          <a:effectLst/>
                          <a:latin typeface="Times New Roman"/>
                          <a:ea typeface="宋体"/>
                        </a:rPr>
                        <a:t>sbyte</a:t>
                      </a:r>
                      <a:r>
                        <a:rPr lang="zh-CN" sz="1400" kern="100" dirty="0">
                          <a:effectLst/>
                          <a:latin typeface="Times New Roman"/>
                          <a:ea typeface="宋体"/>
                        </a:rPr>
                        <a:t>、</a:t>
                      </a:r>
                      <a:r>
                        <a:rPr lang="en-US" sz="1400" kern="100" dirty="0">
                          <a:effectLst/>
                          <a:latin typeface="Times New Roman"/>
                          <a:ea typeface="宋体"/>
                        </a:rPr>
                        <a:t>byte</a:t>
                      </a:r>
                      <a:r>
                        <a:rPr lang="zh-CN" sz="1400" kern="100" dirty="0">
                          <a:effectLst/>
                          <a:latin typeface="Times New Roman"/>
                          <a:ea typeface="宋体"/>
                        </a:rPr>
                        <a:t>、</a:t>
                      </a:r>
                      <a:r>
                        <a:rPr lang="en-US" sz="1400" kern="100" dirty="0">
                          <a:effectLst/>
                          <a:latin typeface="Times New Roman"/>
                          <a:ea typeface="宋体"/>
                        </a:rPr>
                        <a:t>short</a:t>
                      </a:r>
                      <a:r>
                        <a:rPr lang="zh-CN" sz="1400" kern="100" dirty="0">
                          <a:effectLst/>
                          <a:latin typeface="Times New Roman"/>
                          <a:ea typeface="宋体"/>
                        </a:rPr>
                        <a:t>、</a:t>
                      </a:r>
                      <a:r>
                        <a:rPr lang="en-US" sz="1400" kern="100" dirty="0" err="1">
                          <a:effectLst/>
                          <a:latin typeface="Times New Roman"/>
                          <a:ea typeface="宋体"/>
                        </a:rPr>
                        <a:t>ushort</a:t>
                      </a:r>
                      <a:r>
                        <a:rPr lang="zh-CN" sz="1400" kern="100" dirty="0">
                          <a:effectLst/>
                          <a:latin typeface="Times New Roman"/>
                          <a:ea typeface="宋体"/>
                        </a:rPr>
                        <a:t>、</a:t>
                      </a:r>
                      <a:r>
                        <a:rPr lang="en-US" sz="1400" kern="100" dirty="0" err="1">
                          <a:effectLst/>
                          <a:latin typeface="Times New Roman"/>
                          <a:ea typeface="宋体"/>
                        </a:rPr>
                        <a:t>int</a:t>
                      </a:r>
                      <a:r>
                        <a:rPr lang="zh-CN" sz="1400" kern="100" dirty="0">
                          <a:effectLst/>
                          <a:latin typeface="Times New Roman"/>
                          <a:ea typeface="宋体"/>
                        </a:rPr>
                        <a:t>、</a:t>
                      </a:r>
                      <a:r>
                        <a:rPr lang="en-US" sz="1400" kern="100" dirty="0" err="1">
                          <a:effectLst/>
                          <a:latin typeface="Times New Roman"/>
                          <a:ea typeface="宋体"/>
                        </a:rPr>
                        <a:t>uint</a:t>
                      </a:r>
                      <a:r>
                        <a:rPr lang="zh-CN" sz="1400" kern="100" dirty="0">
                          <a:effectLst/>
                          <a:latin typeface="Times New Roman"/>
                          <a:ea typeface="宋体"/>
                        </a:rPr>
                        <a:t>、</a:t>
                      </a:r>
                      <a:r>
                        <a:rPr lang="en-US" sz="1400" kern="100" dirty="0">
                          <a:effectLst/>
                          <a:latin typeface="Times New Roman"/>
                          <a:ea typeface="宋体"/>
                        </a:rPr>
                        <a:t>long</a:t>
                      </a:r>
                      <a:r>
                        <a:rPr lang="zh-CN" sz="1400" kern="100" dirty="0">
                          <a:effectLst/>
                          <a:latin typeface="Times New Roman"/>
                          <a:ea typeface="宋体"/>
                        </a:rPr>
                        <a:t>、</a:t>
                      </a:r>
                      <a:r>
                        <a:rPr lang="en-US" sz="1400" kern="100" dirty="0" err="1">
                          <a:effectLst/>
                          <a:latin typeface="Times New Roman"/>
                          <a:ea typeface="宋体"/>
                        </a:rPr>
                        <a:t>ulong</a:t>
                      </a:r>
                      <a:r>
                        <a:rPr lang="zh-CN" sz="1400" kern="100" dirty="0">
                          <a:effectLst/>
                          <a:latin typeface="Times New Roman"/>
                          <a:ea typeface="宋体"/>
                        </a:rPr>
                        <a:t>、</a:t>
                      </a:r>
                      <a:r>
                        <a:rPr lang="en-US" sz="1400" kern="100" dirty="0">
                          <a:effectLst/>
                          <a:latin typeface="Times New Roman"/>
                          <a:ea typeface="宋体"/>
                        </a:rPr>
                        <a:t>char</a:t>
                      </a:r>
                      <a:r>
                        <a:rPr lang="zh-CN" sz="1400" kern="100" dirty="0">
                          <a:effectLst/>
                          <a:latin typeface="Times New Roman"/>
                          <a:ea typeface="宋体"/>
                        </a:rPr>
                        <a:t>、</a:t>
                      </a:r>
                      <a:r>
                        <a:rPr lang="en-US" sz="1400" kern="100" dirty="0">
                          <a:effectLst/>
                          <a:latin typeface="Times New Roman"/>
                          <a:ea typeface="宋体"/>
                        </a:rPr>
                        <a:t>float</a:t>
                      </a:r>
                      <a:r>
                        <a:rPr lang="zh-CN" sz="1400" kern="100" dirty="0">
                          <a:effectLst/>
                          <a:latin typeface="Times New Roman"/>
                          <a:ea typeface="宋体"/>
                        </a:rPr>
                        <a:t>、</a:t>
                      </a:r>
                      <a:r>
                        <a:rPr lang="en-US" sz="1400" kern="100" dirty="0">
                          <a:effectLst/>
                          <a:latin typeface="Times New Roman"/>
                          <a:ea typeface="宋体"/>
                        </a:rPr>
                        <a:t>double</a:t>
                      </a:r>
                      <a:endParaRPr lang="zh-CN" sz="1400" kern="10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332251169"/>
      </p:ext>
    </p:ext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5280609" y="3393513"/>
            <a:ext cx="1756926" cy="482919"/>
          </a:xfrm>
          <a:prstGeom prst="rect">
            <a:avLst/>
          </a:prstGeom>
        </p:spPr>
        <p:txBody>
          <a:bodyPr wrap="square" lIns="144000" tIns="0" rIns="144000" bIns="0">
            <a:noAutofit/>
          </a:bodyPr>
          <a:lstStyle/>
          <a:p>
            <a:r>
              <a:rPr lang="zh-CN" altLang="zh-CN" sz="2800" b="1" dirty="0"/>
              <a:t>枚举转换</a:t>
            </a:r>
          </a:p>
        </p:txBody>
      </p:sp>
      <p:sp>
        <p:nvSpPr>
          <p:cNvPr id="2" name="矩形 1"/>
          <p:cNvSpPr/>
          <p:nvPr/>
        </p:nvSpPr>
        <p:spPr>
          <a:xfrm>
            <a:off x="4065680" y="4041775"/>
            <a:ext cx="1939955"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．隐式枚举转换</a:t>
            </a:r>
          </a:p>
        </p:txBody>
      </p:sp>
      <p:sp>
        <p:nvSpPr>
          <p:cNvPr id="3" name="矩形 2"/>
          <p:cNvSpPr/>
          <p:nvPr/>
        </p:nvSpPr>
        <p:spPr>
          <a:xfrm>
            <a:off x="6159072" y="4041775"/>
            <a:ext cx="1939955"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．显式枚举转换</a:t>
            </a:r>
          </a:p>
        </p:txBody>
      </p:sp>
    </p:spTree>
    <p:extLst>
      <p:ext uri="{BB962C8B-B14F-4D97-AF65-F5344CB8AC3E}">
        <p14:creationId xmlns:p14="http://schemas.microsoft.com/office/powerpoint/2010/main" val="1667162364"/>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．隐式枚举转换</a:t>
            </a:r>
          </a:p>
        </p:txBody>
      </p:sp>
      <p:sp>
        <p:nvSpPr>
          <p:cNvPr id="3" name="矩形 2"/>
          <p:cNvSpPr/>
          <p:nvPr/>
        </p:nvSpPr>
        <p:spPr>
          <a:xfrm>
            <a:off x="1129894" y="1234780"/>
            <a:ext cx="3467616" cy="369332"/>
          </a:xfrm>
          <a:prstGeom prst="rect">
            <a:avLst/>
          </a:prstGeom>
        </p:spPr>
        <p:txBody>
          <a:bodyPr wrap="none">
            <a:spAutoFit/>
          </a:bodyPr>
          <a:lstStyle/>
          <a:p>
            <a:r>
              <a:rPr lang="zh-CN" altLang="zh-CN" dirty="0"/>
              <a:t>【例</a:t>
            </a:r>
            <a:r>
              <a:rPr lang="en-US" altLang="zh-CN" b="1" dirty="0"/>
              <a:t>3.16</a:t>
            </a:r>
            <a:r>
              <a:rPr lang="zh-CN" altLang="zh-CN" dirty="0"/>
              <a:t>】 隐式枚举转换示例。</a:t>
            </a:r>
          </a:p>
        </p:txBody>
      </p:sp>
      <p:sp>
        <p:nvSpPr>
          <p:cNvPr id="4" name="TextBox 3"/>
          <p:cNvSpPr txBox="1"/>
          <p:nvPr/>
        </p:nvSpPr>
        <p:spPr>
          <a:xfrm>
            <a:off x="1278750" y="1604112"/>
            <a:ext cx="9438869" cy="3858875"/>
          </a:xfrm>
          <a:prstGeom prst="roundRect">
            <a:avLst>
              <a:gd name="adj" fmla="val 4221"/>
            </a:avLst>
          </a:prstGeom>
          <a:solidFill>
            <a:srgbClr val="EDD0D0"/>
          </a:solidFill>
        </p:spPr>
        <p:txBody>
          <a:bodyPr wrap="square" rtlCol="0">
            <a:spAutoFit/>
          </a:bodyPr>
          <a:lstStyle/>
          <a:p>
            <a:r>
              <a:rPr lang="en-US" altLang="zh-CN" sz="1200" dirty="0"/>
              <a:t>using System;</a:t>
            </a:r>
            <a:endParaRPr lang="zh-CN" altLang="zh-CN" sz="1200" dirty="0"/>
          </a:p>
          <a:p>
            <a:r>
              <a:rPr lang="en-US" altLang="zh-CN" sz="1200" dirty="0"/>
              <a:t>…</a:t>
            </a:r>
            <a:endParaRPr lang="zh-CN" altLang="zh-CN" sz="1200" dirty="0"/>
          </a:p>
          <a:p>
            <a:r>
              <a:rPr lang="en-US" altLang="zh-CN" sz="1200" dirty="0"/>
              <a:t>namespace Ex3_16</a:t>
            </a:r>
            <a:endParaRPr lang="zh-CN" altLang="zh-CN" sz="1200" dirty="0"/>
          </a:p>
          <a:p>
            <a:r>
              <a:rPr lang="en-US" altLang="zh-CN" sz="1200" dirty="0"/>
              <a:t>{</a:t>
            </a:r>
            <a:endParaRPr lang="zh-CN" altLang="zh-CN" sz="1200" dirty="0"/>
          </a:p>
          <a:p>
            <a:r>
              <a:rPr lang="en-US" altLang="zh-CN" sz="1200" dirty="0"/>
              <a:t>    </a:t>
            </a:r>
            <a:r>
              <a:rPr lang="en-US" altLang="zh-CN" sz="1200" dirty="0" err="1"/>
              <a:t>enum</a:t>
            </a:r>
            <a:r>
              <a:rPr lang="en-US" altLang="zh-CN" sz="1200" dirty="0"/>
              <a:t> Color</a:t>
            </a:r>
            <a:endParaRPr lang="zh-CN" altLang="zh-CN" sz="1200" dirty="0"/>
          </a:p>
          <a:p>
            <a:r>
              <a:rPr lang="en-US" altLang="zh-CN" sz="1200" dirty="0"/>
              <a:t>    {</a:t>
            </a:r>
            <a:endParaRPr lang="zh-CN" altLang="zh-CN" sz="1200" dirty="0"/>
          </a:p>
          <a:p>
            <a:r>
              <a:rPr lang="en-US" altLang="zh-CN" sz="1200" dirty="0"/>
              <a:t>        Red, Green, Blue</a:t>
            </a:r>
            <a:endParaRPr lang="zh-CN" altLang="zh-CN" sz="1200" dirty="0"/>
          </a:p>
          <a:p>
            <a:r>
              <a:rPr lang="en-US" altLang="zh-CN" sz="1200" dirty="0"/>
              <a:t>    }</a:t>
            </a:r>
            <a:endParaRPr lang="zh-CN" altLang="zh-CN" sz="1200" dirty="0"/>
          </a:p>
          <a:p>
            <a:r>
              <a:rPr lang="en-US" altLang="zh-CN" sz="1200" dirty="0"/>
              <a:t>    class </a:t>
            </a:r>
            <a:r>
              <a:rPr lang="en-US" altLang="zh-CN" sz="1200" dirty="0" err="1"/>
              <a:t>EnumConversion</a:t>
            </a:r>
            <a:endParaRPr lang="zh-CN" altLang="zh-CN" sz="1200" dirty="0"/>
          </a:p>
          <a:p>
            <a:r>
              <a:rPr lang="en-US" altLang="zh-CN" sz="1200" dirty="0"/>
              <a:t>    {</a:t>
            </a:r>
            <a:endParaRPr lang="zh-CN" altLang="zh-CN" sz="1200" dirty="0"/>
          </a:p>
          <a:p>
            <a:r>
              <a:rPr lang="en-US" altLang="zh-CN" sz="1200" dirty="0"/>
              <a:t>        static void Main(string[] </a:t>
            </a:r>
            <a:r>
              <a:rPr lang="en-US" altLang="zh-CN" sz="1200" dirty="0" err="1"/>
              <a:t>args</a:t>
            </a:r>
            <a:r>
              <a:rPr lang="en-US" altLang="zh-CN" sz="1200" dirty="0"/>
              <a:t>)</a:t>
            </a:r>
            <a:endParaRPr lang="zh-CN" altLang="zh-CN" sz="1200" dirty="0"/>
          </a:p>
          <a:p>
            <a:r>
              <a:rPr lang="en-US" altLang="zh-CN" sz="1200" dirty="0"/>
              <a:t>        {</a:t>
            </a:r>
            <a:endParaRPr lang="zh-CN" altLang="zh-CN" sz="1200" dirty="0"/>
          </a:p>
          <a:p>
            <a:r>
              <a:rPr lang="en-US" altLang="zh-CN" sz="1200" dirty="0"/>
              <a:t>            Color a = </a:t>
            </a:r>
            <a:r>
              <a:rPr lang="en-US" altLang="zh-CN" sz="1200" dirty="0" err="1"/>
              <a:t>Color.Red</a:t>
            </a:r>
            <a:r>
              <a:rPr lang="en-US" altLang="zh-CN" sz="1200" dirty="0"/>
              <a:t>;</a:t>
            </a:r>
            <a:endParaRPr lang="zh-CN" altLang="zh-CN" sz="1200" dirty="0"/>
          </a:p>
          <a:p>
            <a:r>
              <a:rPr lang="en-US" altLang="zh-CN" sz="1200" dirty="0"/>
              <a:t>            </a:t>
            </a:r>
            <a:r>
              <a:rPr lang="en-US" altLang="zh-CN" sz="1200" dirty="0" err="1"/>
              <a:t>Console.WriteLine</a:t>
            </a:r>
            <a:r>
              <a:rPr lang="en-US" altLang="zh-CN" sz="1200" dirty="0"/>
              <a:t>("a equals:{0}", a);</a:t>
            </a:r>
            <a:endParaRPr lang="zh-CN" altLang="zh-CN" sz="1200" dirty="0"/>
          </a:p>
          <a:p>
            <a:r>
              <a:rPr lang="en-US" altLang="zh-CN" sz="1200" dirty="0"/>
              <a:t>            a = 0;</a:t>
            </a:r>
            <a:endParaRPr lang="zh-CN" altLang="zh-CN" sz="1200" dirty="0"/>
          </a:p>
          <a:p>
            <a:r>
              <a:rPr lang="en-US" altLang="zh-CN" sz="1200" dirty="0"/>
              <a:t>            </a:t>
            </a:r>
            <a:r>
              <a:rPr lang="en-US" altLang="zh-CN" sz="1200" dirty="0" err="1"/>
              <a:t>Console.WriteLine</a:t>
            </a:r>
            <a:r>
              <a:rPr lang="en-US" altLang="zh-CN" sz="1200" dirty="0"/>
              <a:t>("a equals:{0}", a);</a:t>
            </a:r>
            <a:endParaRPr lang="zh-CN" altLang="zh-CN" sz="1200" dirty="0"/>
          </a:p>
          <a:p>
            <a:r>
              <a:rPr lang="en-US" altLang="zh-CN" sz="1200" dirty="0"/>
              <a:t>            </a:t>
            </a:r>
            <a:r>
              <a:rPr lang="en-US" altLang="zh-CN" sz="1200" dirty="0" err="1"/>
              <a:t>Console.Read</a:t>
            </a:r>
            <a:r>
              <a:rPr lang="en-US" altLang="zh-CN" sz="1200" dirty="0"/>
              <a:t>();</a:t>
            </a:r>
            <a:endParaRPr lang="zh-CN" altLang="zh-CN" sz="1200" dirty="0"/>
          </a:p>
          <a:p>
            <a:r>
              <a:rPr lang="en-US" altLang="zh-CN" sz="1200" dirty="0"/>
              <a:t>        }</a:t>
            </a:r>
            <a:endParaRPr lang="zh-CN" altLang="zh-CN" sz="1200" dirty="0"/>
          </a:p>
          <a:p>
            <a:r>
              <a:rPr lang="en-US" altLang="zh-CN" sz="1200" dirty="0"/>
              <a:t>    }</a:t>
            </a:r>
            <a:endParaRPr lang="zh-CN" altLang="zh-CN" sz="1200" dirty="0"/>
          </a:p>
          <a:p>
            <a:r>
              <a:rPr lang="en-US" altLang="zh-CN" sz="1200" dirty="0" smtClean="0"/>
              <a:t>}</a:t>
            </a:r>
          </a:p>
        </p:txBody>
      </p:sp>
      <p:sp>
        <p:nvSpPr>
          <p:cNvPr id="5" name="矩形 4"/>
          <p:cNvSpPr/>
          <p:nvPr/>
        </p:nvSpPr>
        <p:spPr>
          <a:xfrm>
            <a:off x="1140527" y="5462987"/>
            <a:ext cx="3172663" cy="369332"/>
          </a:xfrm>
          <a:prstGeom prst="rect">
            <a:avLst/>
          </a:prstGeom>
        </p:spPr>
        <p:txBody>
          <a:bodyPr wrap="none">
            <a:spAutoFit/>
          </a:bodyPr>
          <a:lstStyle/>
          <a:p>
            <a:r>
              <a:rPr lang="zh-CN" altLang="zh-CN" dirty="0"/>
              <a:t>程序运行结果如图</a:t>
            </a:r>
            <a:r>
              <a:rPr lang="en-US" altLang="zh-CN" dirty="0"/>
              <a:t>3.24</a:t>
            </a:r>
            <a:r>
              <a:rPr lang="zh-CN" altLang="zh-CN" dirty="0"/>
              <a:t>所示。</a:t>
            </a:r>
          </a:p>
        </p:txBody>
      </p:sp>
      <p:pic>
        <p:nvPicPr>
          <p:cNvPr id="25602"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2101" y="5874848"/>
            <a:ext cx="141508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9063983"/>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．显式枚举转换</a:t>
            </a:r>
          </a:p>
        </p:txBody>
      </p:sp>
      <p:sp>
        <p:nvSpPr>
          <p:cNvPr id="3" name="TextBox 2"/>
          <p:cNvSpPr txBox="1"/>
          <p:nvPr/>
        </p:nvSpPr>
        <p:spPr>
          <a:xfrm>
            <a:off x="893135" y="1605516"/>
            <a:ext cx="10334846" cy="2585323"/>
          </a:xfrm>
          <a:prstGeom prst="rect">
            <a:avLst/>
          </a:prstGeom>
          <a:noFill/>
        </p:spPr>
        <p:txBody>
          <a:bodyPr wrap="square" rtlCol="0">
            <a:spAutoFit/>
          </a:bodyPr>
          <a:lstStyle/>
          <a:p>
            <a:pPr indent="446088">
              <a:lnSpc>
                <a:spcPct val="150000"/>
              </a:lnSpc>
            </a:pPr>
            <a:r>
              <a:rPr lang="zh-CN" altLang="zh-CN" dirty="0"/>
              <a:t>显式枚举转换包括几种情况：从</a:t>
            </a:r>
            <a:r>
              <a:rPr lang="en-US" altLang="zh-CN" baseline="-25000" dirty="0"/>
              <a:t> </a:t>
            </a:r>
            <a:r>
              <a:rPr lang="en-US" altLang="zh-CN" dirty="0" err="1"/>
              <a:t>sbyte</a:t>
            </a:r>
            <a:r>
              <a:rPr lang="zh-CN" altLang="zh-CN" dirty="0"/>
              <a:t>、</a:t>
            </a:r>
            <a:r>
              <a:rPr lang="en-US" altLang="zh-CN" dirty="0"/>
              <a:t>byte</a:t>
            </a:r>
            <a:r>
              <a:rPr lang="zh-CN" altLang="zh-CN" dirty="0"/>
              <a:t>、</a:t>
            </a:r>
            <a:r>
              <a:rPr lang="en-US" altLang="zh-CN" dirty="0"/>
              <a:t>short</a:t>
            </a:r>
            <a:r>
              <a:rPr lang="zh-CN" altLang="zh-CN" dirty="0"/>
              <a:t>、</a:t>
            </a:r>
            <a:r>
              <a:rPr lang="en-US" altLang="zh-CN" dirty="0" err="1"/>
              <a:t>ushort</a:t>
            </a:r>
            <a:r>
              <a:rPr lang="zh-CN" altLang="zh-CN" dirty="0"/>
              <a:t>、</a:t>
            </a:r>
            <a:r>
              <a:rPr lang="en-US" altLang="zh-CN" dirty="0" err="1"/>
              <a:t>int</a:t>
            </a:r>
            <a:r>
              <a:rPr lang="zh-CN" altLang="zh-CN" dirty="0"/>
              <a:t>、</a:t>
            </a:r>
            <a:r>
              <a:rPr lang="en-US" altLang="zh-CN" dirty="0" err="1"/>
              <a:t>uint</a:t>
            </a:r>
            <a:r>
              <a:rPr lang="zh-CN" altLang="zh-CN" dirty="0"/>
              <a:t>、</a:t>
            </a:r>
            <a:r>
              <a:rPr lang="en-US" altLang="zh-CN" dirty="0"/>
              <a:t>long</a:t>
            </a:r>
            <a:r>
              <a:rPr lang="zh-CN" altLang="zh-CN" dirty="0"/>
              <a:t>、</a:t>
            </a:r>
            <a:r>
              <a:rPr lang="en-US" altLang="zh-CN" dirty="0" err="1"/>
              <a:t>ulong</a:t>
            </a:r>
            <a:r>
              <a:rPr lang="zh-CN" altLang="zh-CN" dirty="0"/>
              <a:t>、</a:t>
            </a:r>
            <a:r>
              <a:rPr lang="en-US" altLang="zh-CN" dirty="0"/>
              <a:t>char</a:t>
            </a:r>
            <a:r>
              <a:rPr lang="zh-CN" altLang="zh-CN" dirty="0"/>
              <a:t>、</a:t>
            </a:r>
            <a:r>
              <a:rPr lang="en-US" altLang="zh-CN" dirty="0"/>
              <a:t>float</a:t>
            </a:r>
            <a:r>
              <a:rPr lang="zh-CN" altLang="zh-CN" dirty="0"/>
              <a:t>、</a:t>
            </a:r>
            <a:r>
              <a:rPr lang="en-US" altLang="zh-CN" dirty="0"/>
              <a:t>double</a:t>
            </a:r>
            <a:r>
              <a:rPr lang="zh-CN" altLang="zh-CN" dirty="0"/>
              <a:t>、</a:t>
            </a:r>
            <a:r>
              <a:rPr lang="en-US" altLang="zh-CN" dirty="0"/>
              <a:t>decimal</a:t>
            </a:r>
            <a:r>
              <a:rPr lang="en-US" altLang="zh-CN" baseline="-25000" dirty="0"/>
              <a:t> </a:t>
            </a:r>
            <a:r>
              <a:rPr lang="zh-CN" altLang="zh-CN" dirty="0"/>
              <a:t>类型到任何枚举类型；从任何枚举类型到</a:t>
            </a:r>
            <a:r>
              <a:rPr lang="en-US" altLang="zh-CN" baseline="-25000" dirty="0"/>
              <a:t> </a:t>
            </a:r>
            <a:r>
              <a:rPr lang="en-US" altLang="zh-CN" dirty="0" err="1"/>
              <a:t>sbyte</a:t>
            </a:r>
            <a:r>
              <a:rPr lang="zh-CN" altLang="zh-CN" dirty="0"/>
              <a:t>、</a:t>
            </a:r>
            <a:r>
              <a:rPr lang="en-US" altLang="zh-CN" dirty="0"/>
              <a:t>byte</a:t>
            </a:r>
            <a:r>
              <a:rPr lang="zh-CN" altLang="zh-CN" dirty="0"/>
              <a:t>、</a:t>
            </a:r>
            <a:r>
              <a:rPr lang="en-US" altLang="zh-CN" dirty="0"/>
              <a:t>short</a:t>
            </a:r>
            <a:r>
              <a:rPr lang="zh-CN" altLang="zh-CN" dirty="0"/>
              <a:t>、</a:t>
            </a:r>
            <a:r>
              <a:rPr lang="en-US" altLang="zh-CN" dirty="0" err="1"/>
              <a:t>ushort</a:t>
            </a:r>
            <a:r>
              <a:rPr lang="zh-CN" altLang="zh-CN" dirty="0"/>
              <a:t>、</a:t>
            </a:r>
            <a:r>
              <a:rPr lang="en-US" altLang="zh-CN" dirty="0" err="1"/>
              <a:t>int</a:t>
            </a:r>
            <a:r>
              <a:rPr lang="zh-CN" altLang="zh-CN" dirty="0"/>
              <a:t>、</a:t>
            </a:r>
            <a:r>
              <a:rPr lang="en-US" altLang="zh-CN" dirty="0" err="1"/>
              <a:t>uint</a:t>
            </a:r>
            <a:r>
              <a:rPr lang="zh-CN" altLang="zh-CN" dirty="0"/>
              <a:t>、</a:t>
            </a:r>
            <a:r>
              <a:rPr lang="en-US" altLang="zh-CN" dirty="0"/>
              <a:t>long</a:t>
            </a:r>
            <a:r>
              <a:rPr lang="zh-CN" altLang="zh-CN" dirty="0"/>
              <a:t>、</a:t>
            </a:r>
            <a:r>
              <a:rPr lang="en-US" altLang="zh-CN" dirty="0" err="1"/>
              <a:t>ulong</a:t>
            </a:r>
            <a:r>
              <a:rPr lang="zh-CN" altLang="zh-CN" dirty="0"/>
              <a:t>、</a:t>
            </a:r>
            <a:r>
              <a:rPr lang="en-US" altLang="zh-CN" dirty="0"/>
              <a:t>char</a:t>
            </a:r>
            <a:r>
              <a:rPr lang="zh-CN" altLang="zh-CN" dirty="0"/>
              <a:t>、</a:t>
            </a:r>
            <a:r>
              <a:rPr lang="en-US" altLang="zh-CN" dirty="0"/>
              <a:t>float</a:t>
            </a:r>
            <a:r>
              <a:rPr lang="zh-CN" altLang="zh-CN" dirty="0"/>
              <a:t>、</a:t>
            </a:r>
            <a:r>
              <a:rPr lang="en-US" altLang="zh-CN" dirty="0"/>
              <a:t>double</a:t>
            </a:r>
            <a:r>
              <a:rPr lang="zh-CN" altLang="zh-CN" dirty="0"/>
              <a:t>、</a:t>
            </a:r>
            <a:r>
              <a:rPr lang="en-US" altLang="zh-CN" dirty="0"/>
              <a:t>decimal</a:t>
            </a:r>
            <a:r>
              <a:rPr lang="zh-CN" altLang="zh-CN" dirty="0"/>
              <a:t>；从任何枚举类型到任何其他枚举类型。显式枚举转换的本质是枚举类型的元素类型与要转换的类型之间的显式转换。</a:t>
            </a:r>
          </a:p>
          <a:p>
            <a:pPr indent="446088">
              <a:lnSpc>
                <a:spcPct val="150000"/>
              </a:lnSpc>
            </a:pPr>
            <a:r>
              <a:rPr lang="zh-CN" altLang="zh-CN" dirty="0">
                <a:hlinkClick r:id="rId2" action="ppaction://hlinkfile"/>
              </a:rPr>
              <a:t>【例</a:t>
            </a:r>
            <a:r>
              <a:rPr lang="en-US" altLang="zh-CN" b="1" dirty="0">
                <a:hlinkClick r:id="rId2" action="ppaction://hlinkfile"/>
              </a:rPr>
              <a:t>3.17</a:t>
            </a:r>
            <a:r>
              <a:rPr lang="zh-CN" altLang="zh-CN" dirty="0">
                <a:hlinkClick r:id="rId2" action="ppaction://hlinkfile"/>
              </a:rPr>
              <a:t>】 显式枚举转换示例</a:t>
            </a:r>
            <a:r>
              <a:rPr lang="zh-CN" altLang="zh-CN" dirty="0" smtClean="0"/>
              <a:t>。</a:t>
            </a:r>
            <a:endParaRPr lang="en-US" altLang="zh-CN" dirty="0" smtClean="0"/>
          </a:p>
          <a:p>
            <a:pPr indent="446088">
              <a:lnSpc>
                <a:spcPct val="150000"/>
              </a:lnSpc>
            </a:pPr>
            <a:r>
              <a:rPr lang="zh-CN" altLang="zh-CN" dirty="0"/>
              <a:t>程序运行结果如图</a:t>
            </a:r>
            <a:r>
              <a:rPr lang="en-US" altLang="zh-CN" dirty="0"/>
              <a:t>3.25</a:t>
            </a:r>
            <a:r>
              <a:rPr lang="zh-CN" altLang="zh-CN" dirty="0"/>
              <a:t>所</a:t>
            </a:r>
            <a:r>
              <a:rPr lang="zh-CN" altLang="zh-CN" dirty="0" smtClean="0"/>
              <a:t>示</a:t>
            </a:r>
            <a:r>
              <a:rPr lang="zh-CN" altLang="en-US" dirty="0" smtClean="0"/>
              <a:t>。</a:t>
            </a:r>
            <a:endParaRPr lang="zh-CN" altLang="zh-CN" dirty="0"/>
          </a:p>
        </p:txBody>
      </p:sp>
      <p:pic>
        <p:nvPicPr>
          <p:cNvPr id="26626" name="图片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360" y="4221309"/>
            <a:ext cx="1505263" cy="903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9201556"/>
      </p:ext>
    </p:extLst>
  </p:cSld>
  <p:clrMapOvr>
    <a:masterClrMapping/>
  </p:clrMapOvr>
  <mc:AlternateContent xmlns:mc="http://schemas.openxmlformats.org/markup-compatibility/2006" xmlns:p14="http://schemas.microsoft.com/office/powerpoint/2010/main">
    <mc:Choice Requires="p14">
      <p:transition spd="slow" p14:dur="200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．封装</a:t>
            </a:r>
          </a:p>
        </p:txBody>
      </p:sp>
      <p:sp>
        <p:nvSpPr>
          <p:cNvPr id="4" name="剪去对角的矩形 3"/>
          <p:cNvSpPr/>
          <p:nvPr/>
        </p:nvSpPr>
        <p:spPr>
          <a:xfrm>
            <a:off x="1718930" y="1819333"/>
            <a:ext cx="4086447" cy="3415963"/>
          </a:xfrm>
          <a:prstGeom prst="snip2Diag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zh-CN" altLang="zh-CN" dirty="0"/>
              <a:t>所谓“封装”，就是用一个框架把数据和代码组合在一起，形成一个对象。遵循面向对象数据抽象的要求，一般数据都被封装起来，外部不能直接访问对象的数据，只能说明对象提供的公共方法（也称接口，是对象之间联系的渠道）。在</a:t>
            </a:r>
            <a:r>
              <a:rPr lang="en-US" altLang="zh-CN" baseline="-25000" dirty="0"/>
              <a:t> </a:t>
            </a:r>
            <a:r>
              <a:rPr lang="en-US" altLang="zh-CN" dirty="0"/>
              <a:t>C#</a:t>
            </a:r>
            <a:r>
              <a:rPr lang="zh-CN" altLang="zh-CN" dirty="0"/>
              <a:t>中，类是支持对象封装的工具，对象则是封装的基本单元。</a:t>
            </a:r>
          </a:p>
        </p:txBody>
      </p:sp>
      <p:sp>
        <p:nvSpPr>
          <p:cNvPr id="5" name="对角圆角矩形 4"/>
          <p:cNvSpPr/>
          <p:nvPr/>
        </p:nvSpPr>
        <p:spPr>
          <a:xfrm>
            <a:off x="6546110" y="1637436"/>
            <a:ext cx="3841898" cy="3779758"/>
          </a:xfrm>
          <a:prstGeom prst="round2Diag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zh-CN" altLang="zh-CN" dirty="0"/>
              <a:t>封装的对象之间进行通信的一种机制叫作消息传递。消息是向对象发出的服务请求，是对象之间交互的途径。消息包含要求接收对象去执行某些活动的信息，以及完成要求所需的其他信息（参数）。发送消息的对象不需要知道接收消息的对象如何对请求予以响应，接收者接收到消息，它就承担了执行指定动作的责任，作为消息的答复，接收者将执行某个方法来满足所接收的请求。</a:t>
            </a:r>
          </a:p>
        </p:txBody>
      </p:sp>
    </p:spTree>
    <p:extLst>
      <p:ext uri="{BB962C8B-B14F-4D97-AF65-F5344CB8AC3E}">
        <p14:creationId xmlns:p14="http://schemas.microsoft.com/office/powerpoint/2010/main" val="729226904"/>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04</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5280609" y="3393513"/>
            <a:ext cx="1756926" cy="482919"/>
          </a:xfrm>
          <a:prstGeom prst="rect">
            <a:avLst/>
          </a:prstGeom>
        </p:spPr>
        <p:txBody>
          <a:bodyPr wrap="square" lIns="144000" tIns="0" rIns="144000" bIns="0">
            <a:noAutofit/>
          </a:bodyPr>
          <a:lstStyle/>
          <a:p>
            <a:r>
              <a:rPr lang="zh-CN" altLang="zh-CN" sz="2800" b="1" dirty="0"/>
              <a:t>引用转换</a:t>
            </a:r>
          </a:p>
        </p:txBody>
      </p:sp>
      <p:sp>
        <p:nvSpPr>
          <p:cNvPr id="2" name="矩形 1"/>
          <p:cNvSpPr/>
          <p:nvPr/>
        </p:nvSpPr>
        <p:spPr>
          <a:xfrm>
            <a:off x="4065680" y="4041775"/>
            <a:ext cx="1939955"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．隐式引用转换</a:t>
            </a:r>
          </a:p>
        </p:txBody>
      </p:sp>
      <p:sp>
        <p:nvSpPr>
          <p:cNvPr id="3" name="矩形 2"/>
          <p:cNvSpPr/>
          <p:nvPr/>
        </p:nvSpPr>
        <p:spPr>
          <a:xfrm>
            <a:off x="6159072" y="4041775"/>
            <a:ext cx="1939955"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．显式引用转换</a:t>
            </a:r>
          </a:p>
        </p:txBody>
      </p:sp>
    </p:spTree>
    <p:extLst>
      <p:ext uri="{BB962C8B-B14F-4D97-AF65-F5344CB8AC3E}">
        <p14:creationId xmlns:p14="http://schemas.microsoft.com/office/powerpoint/2010/main" val="488396812"/>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．隐式引用转换</a:t>
            </a:r>
          </a:p>
        </p:txBody>
      </p:sp>
      <p:sp>
        <p:nvSpPr>
          <p:cNvPr id="3" name="TextBox 2"/>
          <p:cNvSpPr txBox="1"/>
          <p:nvPr/>
        </p:nvSpPr>
        <p:spPr>
          <a:xfrm>
            <a:off x="1095153" y="1562986"/>
            <a:ext cx="9983973" cy="1754326"/>
          </a:xfrm>
          <a:prstGeom prst="rect">
            <a:avLst/>
          </a:prstGeom>
          <a:noFill/>
        </p:spPr>
        <p:txBody>
          <a:bodyPr wrap="square" rtlCol="0">
            <a:spAutoFit/>
          </a:bodyPr>
          <a:lstStyle/>
          <a:p>
            <a:pPr indent="446088">
              <a:lnSpc>
                <a:spcPct val="150000"/>
              </a:lnSpc>
            </a:pPr>
            <a:r>
              <a:rPr lang="zh-CN" altLang="zh-CN" dirty="0"/>
              <a:t>类型</a:t>
            </a:r>
            <a:r>
              <a:rPr lang="en-US" altLang="zh-CN" dirty="0"/>
              <a:t>s</a:t>
            </a:r>
            <a:r>
              <a:rPr lang="zh-CN" altLang="zh-CN" dirty="0"/>
              <a:t>向类型</a:t>
            </a:r>
            <a:r>
              <a:rPr lang="en-US" altLang="zh-CN" dirty="0"/>
              <a:t>t</a:t>
            </a:r>
            <a:r>
              <a:rPr lang="zh-CN" altLang="zh-CN" dirty="0"/>
              <a:t>隐式引用转换的条件是：</a:t>
            </a:r>
            <a:r>
              <a:rPr lang="en-US" altLang="zh-CN" dirty="0"/>
              <a:t>s</a:t>
            </a:r>
            <a:r>
              <a:rPr lang="zh-CN" altLang="zh-CN" dirty="0"/>
              <a:t>是从</a:t>
            </a:r>
            <a:r>
              <a:rPr lang="en-US" altLang="zh-CN" dirty="0"/>
              <a:t>t</a:t>
            </a:r>
            <a:r>
              <a:rPr lang="zh-CN" altLang="zh-CN" dirty="0"/>
              <a:t>派生来的，且</a:t>
            </a:r>
            <a:r>
              <a:rPr lang="en-US" altLang="zh-CN" dirty="0"/>
              <a:t>s</a:t>
            </a:r>
            <a:r>
              <a:rPr lang="zh-CN" altLang="zh-CN" dirty="0"/>
              <a:t>和</a:t>
            </a:r>
            <a:r>
              <a:rPr lang="en-US" altLang="zh-CN" dirty="0"/>
              <a:t>t</a:t>
            </a:r>
            <a:r>
              <a:rPr lang="zh-CN" altLang="zh-CN" dirty="0"/>
              <a:t>可以是接口或类。</a:t>
            </a:r>
          </a:p>
          <a:p>
            <a:pPr indent="446088">
              <a:lnSpc>
                <a:spcPct val="150000"/>
              </a:lnSpc>
            </a:pPr>
            <a:r>
              <a:rPr lang="zh-CN" altLang="zh-CN" dirty="0"/>
              <a:t>【例</a:t>
            </a:r>
            <a:r>
              <a:rPr lang="en-US" altLang="zh-CN" b="1" dirty="0"/>
              <a:t>3.18</a:t>
            </a:r>
            <a:r>
              <a:rPr lang="zh-CN" altLang="zh-CN" dirty="0"/>
              <a:t>】 </a:t>
            </a:r>
            <a:r>
              <a:rPr lang="zh-CN" altLang="zh-CN" dirty="0">
                <a:hlinkClick r:id="rId2" action="ppaction://hlinkfile"/>
              </a:rPr>
              <a:t>隐式引用转换示例。</a:t>
            </a:r>
            <a:endParaRPr lang="zh-CN" altLang="zh-CN" dirty="0"/>
          </a:p>
          <a:p>
            <a:pPr indent="446088">
              <a:lnSpc>
                <a:spcPct val="150000"/>
              </a:lnSpc>
            </a:pPr>
            <a:r>
              <a:rPr lang="zh-CN" altLang="zh-CN" dirty="0" smtClean="0"/>
              <a:t>由于</a:t>
            </a:r>
            <a:r>
              <a:rPr lang="zh-CN" altLang="zh-CN" dirty="0"/>
              <a:t>雇员类</a:t>
            </a:r>
            <a:r>
              <a:rPr lang="en-US" altLang="zh-CN" dirty="0"/>
              <a:t>Employee</a:t>
            </a:r>
            <a:r>
              <a:rPr lang="zh-CN" altLang="zh-CN" dirty="0"/>
              <a:t>是从人员类</a:t>
            </a:r>
            <a:r>
              <a:rPr lang="en-US" altLang="zh-CN" dirty="0"/>
              <a:t>Person</a:t>
            </a:r>
            <a:r>
              <a:rPr lang="zh-CN" altLang="zh-CN" dirty="0"/>
              <a:t>派生来的，故支持从</a:t>
            </a:r>
            <a:r>
              <a:rPr lang="en-US" altLang="zh-CN" dirty="0"/>
              <a:t>Employee</a:t>
            </a:r>
            <a:r>
              <a:rPr lang="zh-CN" altLang="zh-CN" dirty="0"/>
              <a:t>对象</a:t>
            </a:r>
            <a:r>
              <a:rPr lang="en-US" altLang="zh-CN" dirty="0"/>
              <a:t>e</a:t>
            </a:r>
            <a:r>
              <a:rPr lang="zh-CN" altLang="zh-CN" dirty="0"/>
              <a:t>向</a:t>
            </a:r>
            <a:r>
              <a:rPr lang="en-US" altLang="zh-CN" dirty="0"/>
              <a:t>Person</a:t>
            </a:r>
            <a:r>
              <a:rPr lang="zh-CN" altLang="zh-CN" dirty="0"/>
              <a:t>对象</a:t>
            </a:r>
            <a:r>
              <a:rPr lang="en-US" altLang="zh-CN" dirty="0"/>
              <a:t>p</a:t>
            </a:r>
            <a:r>
              <a:rPr lang="zh-CN" altLang="zh-CN" dirty="0"/>
              <a:t>的隐式转换，转换后执行</a:t>
            </a:r>
            <a:r>
              <a:rPr lang="en-US" altLang="zh-CN" dirty="0"/>
              <a:t>p</a:t>
            </a:r>
            <a:r>
              <a:rPr lang="zh-CN" altLang="zh-CN" dirty="0"/>
              <a:t>的方法，结果如图</a:t>
            </a:r>
            <a:r>
              <a:rPr lang="en-US" altLang="zh-CN" dirty="0"/>
              <a:t>3.26</a:t>
            </a:r>
            <a:r>
              <a:rPr lang="zh-CN" altLang="zh-CN" dirty="0"/>
              <a:t>所示 </a:t>
            </a:r>
            <a:endParaRPr lang="zh-CN" altLang="en-US" dirty="0"/>
          </a:p>
        </p:txBody>
      </p:sp>
      <p:pic>
        <p:nvPicPr>
          <p:cNvPr id="27650" name="图片 14"/>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auto">
          <a:xfrm>
            <a:off x="3580218" y="3427080"/>
            <a:ext cx="3866536" cy="52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627166"/>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．显式引用转换</a:t>
            </a:r>
          </a:p>
        </p:txBody>
      </p:sp>
      <p:sp>
        <p:nvSpPr>
          <p:cNvPr id="3" name="TextBox 2"/>
          <p:cNvSpPr txBox="1"/>
          <p:nvPr/>
        </p:nvSpPr>
        <p:spPr>
          <a:xfrm>
            <a:off x="2248786" y="1998921"/>
            <a:ext cx="8112642" cy="1670293"/>
          </a:xfrm>
          <a:prstGeom prst="plaque">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nSpc>
                <a:spcPct val="150000"/>
              </a:lnSpc>
            </a:pPr>
            <a:r>
              <a:rPr lang="zh-CN" altLang="zh-CN" dirty="0"/>
              <a:t>类型</a:t>
            </a:r>
            <a:r>
              <a:rPr lang="en-US" altLang="zh-CN" dirty="0"/>
              <a:t>s</a:t>
            </a:r>
            <a:r>
              <a:rPr lang="zh-CN" altLang="zh-CN" dirty="0"/>
              <a:t>向类型</a:t>
            </a:r>
            <a:r>
              <a:rPr lang="en-US" altLang="zh-CN" dirty="0"/>
              <a:t>t</a:t>
            </a:r>
            <a:r>
              <a:rPr lang="zh-CN" altLang="zh-CN" dirty="0"/>
              <a:t>显式引用转换的条件是：</a:t>
            </a:r>
            <a:r>
              <a:rPr lang="en-US" altLang="zh-CN" dirty="0"/>
              <a:t>t</a:t>
            </a:r>
            <a:r>
              <a:rPr lang="zh-CN" altLang="zh-CN" dirty="0"/>
              <a:t>是从</a:t>
            </a:r>
            <a:r>
              <a:rPr lang="en-US" altLang="zh-CN" dirty="0"/>
              <a:t>s</a:t>
            </a:r>
            <a:r>
              <a:rPr lang="zh-CN" altLang="zh-CN" dirty="0"/>
              <a:t>派生来的，且</a:t>
            </a:r>
            <a:r>
              <a:rPr lang="en-US" altLang="zh-CN" dirty="0"/>
              <a:t>s</a:t>
            </a:r>
            <a:r>
              <a:rPr lang="zh-CN" altLang="zh-CN" dirty="0"/>
              <a:t>和</a:t>
            </a:r>
            <a:r>
              <a:rPr lang="en-US" altLang="zh-CN" dirty="0"/>
              <a:t>t</a:t>
            </a:r>
            <a:r>
              <a:rPr lang="zh-CN" altLang="zh-CN" dirty="0"/>
              <a:t>可以是接口或类。两个数组之间显式转换的条件是：它们的维数相同，元素都是引用类型，不能有任何一方是值类型数组，且存在数组元素的显式或隐式转换</a:t>
            </a:r>
            <a:r>
              <a:rPr lang="zh-CN" altLang="zh-CN" dirty="0" smtClean="0"/>
              <a:t>。</a:t>
            </a:r>
            <a:endParaRPr lang="zh-CN" altLang="zh-CN" dirty="0"/>
          </a:p>
        </p:txBody>
      </p:sp>
    </p:spTree>
    <p:extLst>
      <p:ext uri="{BB962C8B-B14F-4D97-AF65-F5344CB8AC3E}">
        <p14:creationId xmlns:p14="http://schemas.microsoft.com/office/powerpoint/2010/main" val="39254911"/>
      </p:ext>
    </p:extLst>
  </p:cSld>
  <p:clrMapOvr>
    <a:masterClrMapping/>
  </p:clrMapOvr>
  <mc:AlternateContent xmlns:mc="http://schemas.openxmlformats.org/markup-compatibility/2006" xmlns:p14="http://schemas.microsoft.com/office/powerpoint/2010/main">
    <mc:Choice Requires="p14">
      <p:transition spd="slow" p14:dur="1600" advClick="0" advTm="0">
        <p14:prism isContent="1"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05</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4540094" y="3393513"/>
            <a:ext cx="3356906" cy="482919"/>
          </a:xfrm>
          <a:prstGeom prst="rect">
            <a:avLst/>
          </a:prstGeom>
        </p:spPr>
        <p:txBody>
          <a:bodyPr wrap="square" lIns="144000" tIns="0" rIns="144000" bIns="0">
            <a:noAutofit/>
          </a:bodyPr>
          <a:lstStyle/>
          <a:p>
            <a:r>
              <a:rPr lang="zh-CN" altLang="zh-CN" sz="2800" b="1" dirty="0"/>
              <a:t>使用</a:t>
            </a:r>
            <a:r>
              <a:rPr lang="en-US" altLang="zh-CN" sz="2800" b="1" dirty="0"/>
              <a:t>Convert</a:t>
            </a:r>
            <a:r>
              <a:rPr lang="zh-CN" altLang="zh-CN" sz="2800" b="1" dirty="0"/>
              <a:t>转换</a:t>
            </a:r>
          </a:p>
        </p:txBody>
      </p:sp>
    </p:spTree>
    <p:extLst>
      <p:ext uri="{BB962C8B-B14F-4D97-AF65-F5344CB8AC3E}">
        <p14:creationId xmlns:p14="http://schemas.microsoft.com/office/powerpoint/2010/main" val="3933997777"/>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使用</a:t>
            </a:r>
            <a:r>
              <a:rPr lang="en-US" altLang="zh-CN" sz="2800" b="1" dirty="0"/>
              <a:t>Convert</a:t>
            </a:r>
            <a:r>
              <a:rPr lang="zh-CN" altLang="zh-CN" sz="2800" b="1" dirty="0"/>
              <a:t>转换</a:t>
            </a:r>
          </a:p>
        </p:txBody>
      </p:sp>
      <p:sp>
        <p:nvSpPr>
          <p:cNvPr id="3" name="矩形 2"/>
          <p:cNvSpPr/>
          <p:nvPr/>
        </p:nvSpPr>
        <p:spPr>
          <a:xfrm>
            <a:off x="1320334" y="1362371"/>
            <a:ext cx="4775666" cy="369332"/>
          </a:xfrm>
          <a:prstGeom prst="rect">
            <a:avLst/>
          </a:prstGeom>
        </p:spPr>
        <p:txBody>
          <a:bodyPr wrap="none">
            <a:spAutoFit/>
          </a:bodyPr>
          <a:lstStyle/>
          <a:p>
            <a:r>
              <a:rPr lang="en-US" altLang="zh-CN" dirty="0"/>
              <a:t>Convert</a:t>
            </a:r>
            <a:r>
              <a:rPr lang="zh-CN" altLang="zh-CN" dirty="0"/>
              <a:t>类包含的类型转换方法如表</a:t>
            </a:r>
            <a:r>
              <a:rPr lang="en-US" altLang="zh-CN" dirty="0"/>
              <a:t>3.4</a:t>
            </a:r>
            <a:r>
              <a:rPr lang="zh-CN" altLang="zh-CN" dirty="0"/>
              <a:t>所示。</a:t>
            </a:r>
          </a:p>
        </p:txBody>
      </p:sp>
      <p:graphicFrame>
        <p:nvGraphicFramePr>
          <p:cNvPr id="4" name="表格 3"/>
          <p:cNvGraphicFramePr>
            <a:graphicFrameLocks noGrp="1"/>
          </p:cNvGraphicFramePr>
          <p:nvPr>
            <p:extLst>
              <p:ext uri="{D42A27DB-BD31-4B8C-83A1-F6EECF244321}">
                <p14:modId xmlns:p14="http://schemas.microsoft.com/office/powerpoint/2010/main" val="2582782131"/>
              </p:ext>
            </p:extLst>
          </p:nvPr>
        </p:nvGraphicFramePr>
        <p:xfrm>
          <a:off x="1713363" y="1940232"/>
          <a:ext cx="7972897" cy="2929480"/>
        </p:xfrm>
        <a:graphic>
          <a:graphicData uri="http://schemas.openxmlformats.org/drawingml/2006/table">
            <a:tbl>
              <a:tblPr/>
              <a:tblGrid>
                <a:gridCol w="1992421"/>
                <a:gridCol w="1993492"/>
                <a:gridCol w="1993492"/>
                <a:gridCol w="1993492"/>
              </a:tblGrid>
              <a:tr h="366185">
                <a:tc>
                  <a:txBody>
                    <a:bodyPr/>
                    <a:lstStyle/>
                    <a:p>
                      <a:pPr algn="ctr">
                        <a:lnSpc>
                          <a:spcPts val="1400"/>
                        </a:lnSpc>
                        <a:spcAft>
                          <a:spcPts val="0"/>
                        </a:spcAft>
                      </a:pPr>
                      <a:r>
                        <a:rPr lang="zh-CN" sz="1400" kern="100">
                          <a:effectLst/>
                          <a:latin typeface="Times New Roman"/>
                          <a:ea typeface="宋体"/>
                        </a:rPr>
                        <a:t>方</a:t>
                      </a:r>
                      <a:r>
                        <a:rPr lang="en-US" sz="1400" kern="100">
                          <a:effectLst/>
                          <a:latin typeface="Times New Roman"/>
                          <a:ea typeface="宋体"/>
                        </a:rPr>
                        <a:t>    </a:t>
                      </a:r>
                      <a:r>
                        <a:rPr lang="zh-CN" sz="1400" kern="100">
                          <a:effectLst/>
                          <a:latin typeface="Times New Roman"/>
                          <a:ea typeface="宋体"/>
                        </a:rPr>
                        <a:t>法</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实现的转换类型</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方</a:t>
                      </a:r>
                      <a:r>
                        <a:rPr lang="en-US" sz="1400" kern="100">
                          <a:effectLst/>
                          <a:latin typeface="Times New Roman"/>
                          <a:ea typeface="宋体"/>
                        </a:rPr>
                        <a:t>    </a:t>
                      </a:r>
                      <a:r>
                        <a:rPr lang="zh-CN" sz="1400" kern="100">
                          <a:effectLst/>
                          <a:latin typeface="Times New Roman"/>
                          <a:ea typeface="宋体"/>
                        </a:rPr>
                        <a:t>法</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实现的转换类型</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66185">
                <a:tc>
                  <a:txBody>
                    <a:bodyPr/>
                    <a:lstStyle/>
                    <a:p>
                      <a:pPr algn="just">
                        <a:lnSpc>
                          <a:spcPts val="1400"/>
                        </a:lnSpc>
                        <a:spcAft>
                          <a:spcPts val="0"/>
                        </a:spcAft>
                      </a:pPr>
                      <a:r>
                        <a:rPr lang="en-US" sz="1400" kern="100">
                          <a:effectLst/>
                          <a:latin typeface="Times New Roman"/>
                          <a:ea typeface="宋体"/>
                        </a:rPr>
                        <a:t>Convert.ToBoolean()</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bool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Convert.ToInt32()</a:t>
                      </a:r>
                      <a:endParaRPr lang="zh-CN" sz="1400" kern="10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int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6185">
                <a:tc>
                  <a:txBody>
                    <a:bodyPr/>
                    <a:lstStyle/>
                    <a:p>
                      <a:pPr algn="just">
                        <a:lnSpc>
                          <a:spcPts val="1400"/>
                        </a:lnSpc>
                        <a:spcAft>
                          <a:spcPts val="0"/>
                        </a:spcAft>
                      </a:pPr>
                      <a:r>
                        <a:rPr lang="en-US" sz="1400" kern="100">
                          <a:effectLst/>
                          <a:latin typeface="Times New Roman"/>
                          <a:ea typeface="宋体"/>
                        </a:rPr>
                        <a:t>Convert.ToByte()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byte</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Convert.ToInt64()</a:t>
                      </a:r>
                      <a:endParaRPr lang="zh-CN" sz="1400" kern="10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long</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6185">
                <a:tc>
                  <a:txBody>
                    <a:bodyPr/>
                    <a:lstStyle/>
                    <a:p>
                      <a:pPr algn="just">
                        <a:lnSpc>
                          <a:spcPts val="1400"/>
                        </a:lnSpc>
                        <a:spcAft>
                          <a:spcPts val="0"/>
                        </a:spcAft>
                      </a:pPr>
                      <a:r>
                        <a:rPr lang="en-US" sz="1400" kern="100">
                          <a:effectLst/>
                          <a:latin typeface="Times New Roman"/>
                          <a:ea typeface="宋体"/>
                        </a:rPr>
                        <a:t>Convert.ToChar()</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char</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Convert.ToSByte()</a:t>
                      </a:r>
                      <a:endParaRPr lang="zh-CN" sz="1400" kern="10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sbyte</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6185">
                <a:tc>
                  <a:txBody>
                    <a:bodyPr/>
                    <a:lstStyle/>
                    <a:p>
                      <a:pPr algn="just">
                        <a:lnSpc>
                          <a:spcPts val="1400"/>
                        </a:lnSpc>
                        <a:spcAft>
                          <a:spcPts val="0"/>
                        </a:spcAft>
                      </a:pPr>
                      <a:r>
                        <a:rPr lang="en-US" sz="1400" kern="100">
                          <a:effectLst/>
                          <a:latin typeface="Times New Roman"/>
                          <a:ea typeface="宋体"/>
                        </a:rPr>
                        <a:t>Convert.ToString()</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string</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Convert.ToSingle()</a:t>
                      </a:r>
                      <a:endParaRPr lang="zh-CN" sz="1400" kern="10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float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6185">
                <a:tc>
                  <a:txBody>
                    <a:bodyPr/>
                    <a:lstStyle/>
                    <a:p>
                      <a:pPr algn="just">
                        <a:lnSpc>
                          <a:spcPts val="1400"/>
                        </a:lnSpc>
                        <a:spcAft>
                          <a:spcPts val="0"/>
                        </a:spcAft>
                      </a:pPr>
                      <a:r>
                        <a:rPr lang="en-US" sz="1400" kern="100">
                          <a:effectLst/>
                          <a:latin typeface="Times New Roman"/>
                          <a:ea typeface="宋体"/>
                        </a:rPr>
                        <a:t>Convert.ToDecimal()</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decimal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Convert.ToUInt16()</a:t>
                      </a:r>
                      <a:endParaRPr lang="zh-CN" sz="1400" kern="10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ushort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6185">
                <a:tc>
                  <a:txBody>
                    <a:bodyPr/>
                    <a:lstStyle/>
                    <a:p>
                      <a:pPr algn="just">
                        <a:lnSpc>
                          <a:spcPts val="1400"/>
                        </a:lnSpc>
                        <a:spcAft>
                          <a:spcPts val="0"/>
                        </a:spcAft>
                      </a:pPr>
                      <a:r>
                        <a:rPr lang="en-US" sz="1400" kern="100">
                          <a:effectLst/>
                          <a:latin typeface="Times New Roman"/>
                          <a:ea typeface="宋体"/>
                        </a:rPr>
                        <a:t>Convert.ToDouble()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double</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Convert.ToUInt32()</a:t>
                      </a:r>
                      <a:endParaRPr lang="zh-CN" sz="1400" kern="10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uint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6185">
                <a:tc>
                  <a:txBody>
                    <a:bodyPr/>
                    <a:lstStyle/>
                    <a:p>
                      <a:pPr algn="just">
                        <a:lnSpc>
                          <a:spcPts val="1400"/>
                        </a:lnSpc>
                        <a:spcAft>
                          <a:spcPts val="0"/>
                        </a:spcAft>
                      </a:pPr>
                      <a:r>
                        <a:rPr lang="en-US" sz="1400" kern="100">
                          <a:effectLst/>
                          <a:latin typeface="Times New Roman"/>
                          <a:ea typeface="宋体"/>
                        </a:rPr>
                        <a:t>Convert.ToInt16()</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short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Convert.ToUInt64()</a:t>
                      </a:r>
                      <a:endParaRPr lang="zh-CN" sz="1400" kern="10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dirty="0" err="1">
                          <a:effectLst/>
                          <a:latin typeface="Times New Roman"/>
                          <a:ea typeface="宋体"/>
                        </a:rPr>
                        <a:t>ulong</a:t>
                      </a:r>
                      <a:endParaRPr lang="zh-CN" sz="1400" kern="10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33540844"/>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使用</a:t>
            </a:r>
            <a:r>
              <a:rPr lang="en-US" altLang="zh-CN" sz="2800" b="1" dirty="0"/>
              <a:t>Convert</a:t>
            </a:r>
            <a:r>
              <a:rPr lang="zh-CN" altLang="zh-CN" sz="2800" b="1" dirty="0"/>
              <a:t>转换</a:t>
            </a:r>
          </a:p>
        </p:txBody>
      </p:sp>
      <p:sp>
        <p:nvSpPr>
          <p:cNvPr id="3" name="TextBox 2"/>
          <p:cNvSpPr txBox="1"/>
          <p:nvPr/>
        </p:nvSpPr>
        <p:spPr>
          <a:xfrm>
            <a:off x="978195" y="1190847"/>
            <a:ext cx="10154093" cy="1200329"/>
          </a:xfrm>
          <a:prstGeom prst="rect">
            <a:avLst/>
          </a:prstGeom>
          <a:noFill/>
        </p:spPr>
        <p:txBody>
          <a:bodyPr wrap="square" rtlCol="0">
            <a:spAutoFit/>
          </a:bodyPr>
          <a:lstStyle/>
          <a:p>
            <a:pPr indent="446088"/>
            <a:r>
              <a:rPr lang="zh-CN" altLang="zh-CN" dirty="0"/>
              <a:t>无法产生正确结果的转换将引发异常，运行结果不执行任何转换</a:t>
            </a:r>
            <a:r>
              <a:rPr lang="en-US" altLang="zh-CN" dirty="0"/>
              <a:t>, </a:t>
            </a:r>
            <a:r>
              <a:rPr lang="zh-CN" altLang="zh-CN" dirty="0"/>
              <a:t>异常通常为</a:t>
            </a:r>
            <a:r>
              <a:rPr lang="en-US" altLang="zh-CN" dirty="0"/>
              <a:t> </a:t>
            </a:r>
            <a:r>
              <a:rPr lang="en-US" altLang="zh-CN" dirty="0" err="1"/>
              <a:t>OverflowException</a:t>
            </a:r>
            <a:r>
              <a:rPr lang="zh-CN" altLang="zh-CN" dirty="0"/>
              <a:t>，可以用异常处理块</a:t>
            </a:r>
            <a:r>
              <a:rPr lang="en-US" altLang="zh-CN" dirty="0"/>
              <a:t>try/catch</a:t>
            </a:r>
            <a:r>
              <a:rPr lang="zh-CN" altLang="zh-CN" dirty="0"/>
              <a:t>捕获和处理异常。除此之外，代码也会传递一个</a:t>
            </a:r>
            <a:r>
              <a:rPr lang="en-US" altLang="zh-CN" dirty="0" err="1"/>
              <a:t>FormatException</a:t>
            </a:r>
            <a:r>
              <a:rPr lang="zh-CN" altLang="zh-CN" dirty="0"/>
              <a:t>异常，表示传递到转换函数的值的格式不正确。</a:t>
            </a:r>
          </a:p>
          <a:p>
            <a:pPr indent="446088"/>
            <a:r>
              <a:rPr lang="zh-CN" altLang="zh-CN" dirty="0"/>
              <a:t>例如</a:t>
            </a:r>
            <a:r>
              <a:rPr lang="zh-CN" altLang="zh-CN" dirty="0" smtClean="0"/>
              <a:t>：</a:t>
            </a:r>
            <a:endParaRPr lang="zh-CN" altLang="zh-CN" dirty="0"/>
          </a:p>
        </p:txBody>
      </p:sp>
      <p:sp>
        <p:nvSpPr>
          <p:cNvPr id="4" name="圆角矩形 3"/>
          <p:cNvSpPr/>
          <p:nvPr/>
        </p:nvSpPr>
        <p:spPr>
          <a:xfrm>
            <a:off x="1516911" y="2415846"/>
            <a:ext cx="9062484" cy="715089"/>
          </a:xfrm>
          <a:prstGeom prst="roundRect">
            <a:avLst/>
          </a:prstGeom>
          <a:solidFill>
            <a:srgbClr val="EDD0D0"/>
          </a:solidFill>
        </p:spPr>
        <p:txBody>
          <a:bodyPr wrap="square">
            <a:spAutoFit/>
          </a:bodyPr>
          <a:lstStyle/>
          <a:p>
            <a:r>
              <a:rPr lang="en-US" altLang="zh-CN" dirty="0"/>
              <a:t>string </a:t>
            </a:r>
            <a:r>
              <a:rPr lang="en-US" altLang="zh-CN" dirty="0" err="1"/>
              <a:t>str</a:t>
            </a:r>
            <a:r>
              <a:rPr lang="en-US" altLang="zh-CN" dirty="0"/>
              <a:t> = ''32767'';</a:t>
            </a:r>
            <a:endParaRPr lang="zh-CN" altLang="zh-CN" dirty="0"/>
          </a:p>
          <a:p>
            <a:r>
              <a:rPr lang="en-US" altLang="zh-CN" dirty="0"/>
              <a:t>System.Convert.ToInt16(</a:t>
            </a:r>
            <a:r>
              <a:rPr lang="en-US" altLang="zh-CN" dirty="0" err="1"/>
              <a:t>str</a:t>
            </a:r>
            <a:r>
              <a:rPr lang="en-US" altLang="zh-CN" dirty="0"/>
              <a:t>);</a:t>
            </a:r>
            <a:endParaRPr lang="zh-CN" altLang="zh-CN" dirty="0"/>
          </a:p>
        </p:txBody>
      </p:sp>
      <p:sp>
        <p:nvSpPr>
          <p:cNvPr id="5" name="矩形 4"/>
          <p:cNvSpPr/>
          <p:nvPr/>
        </p:nvSpPr>
        <p:spPr>
          <a:xfrm>
            <a:off x="1412265" y="3140164"/>
            <a:ext cx="3647152" cy="369332"/>
          </a:xfrm>
          <a:prstGeom prst="rect">
            <a:avLst/>
          </a:prstGeom>
        </p:spPr>
        <p:txBody>
          <a:bodyPr wrap="none">
            <a:spAutoFit/>
          </a:bodyPr>
          <a:lstStyle/>
          <a:p>
            <a:r>
              <a:rPr lang="zh-CN" altLang="zh-CN" dirty="0"/>
              <a:t>可以进行正常的类型转换。但是，</a:t>
            </a:r>
          </a:p>
        </p:txBody>
      </p:sp>
      <p:sp>
        <p:nvSpPr>
          <p:cNvPr id="6" name="圆角矩形 5"/>
          <p:cNvSpPr/>
          <p:nvPr/>
        </p:nvSpPr>
        <p:spPr>
          <a:xfrm>
            <a:off x="1516911" y="3503431"/>
            <a:ext cx="9062484" cy="715089"/>
          </a:xfrm>
          <a:prstGeom prst="roundRect">
            <a:avLst/>
          </a:prstGeom>
          <a:solidFill>
            <a:srgbClr val="EDD0D0"/>
          </a:solidFill>
        </p:spPr>
        <p:txBody>
          <a:bodyPr wrap="square">
            <a:spAutoFit/>
          </a:bodyPr>
          <a:lstStyle/>
          <a:p>
            <a:r>
              <a:rPr lang="en-US" altLang="zh-CN" dirty="0"/>
              <a:t>string </a:t>
            </a:r>
            <a:r>
              <a:rPr lang="en-US" altLang="zh-CN" dirty="0" err="1"/>
              <a:t>str</a:t>
            </a:r>
            <a:r>
              <a:rPr lang="en-US" altLang="zh-CN" dirty="0"/>
              <a:t> = ''32768'';</a:t>
            </a:r>
            <a:endParaRPr lang="zh-CN" altLang="zh-CN" dirty="0"/>
          </a:p>
          <a:p>
            <a:r>
              <a:rPr lang="en-US" altLang="zh-CN" dirty="0"/>
              <a:t>System.Convert.ToInt16(</a:t>
            </a:r>
            <a:r>
              <a:rPr lang="en-US" altLang="zh-CN" dirty="0" err="1"/>
              <a:t>str</a:t>
            </a:r>
            <a:r>
              <a:rPr lang="en-US" altLang="zh-CN" dirty="0"/>
              <a:t>);</a:t>
            </a:r>
            <a:endParaRPr lang="zh-CN" altLang="zh-CN" dirty="0"/>
          </a:p>
        </p:txBody>
      </p:sp>
      <p:sp>
        <p:nvSpPr>
          <p:cNvPr id="7" name="矩形 6"/>
          <p:cNvSpPr/>
          <p:nvPr/>
        </p:nvSpPr>
        <p:spPr>
          <a:xfrm>
            <a:off x="1516911" y="4218520"/>
            <a:ext cx="415498" cy="369332"/>
          </a:xfrm>
          <a:prstGeom prst="rect">
            <a:avLst/>
          </a:prstGeom>
        </p:spPr>
        <p:txBody>
          <a:bodyPr wrap="none">
            <a:spAutoFit/>
          </a:bodyPr>
          <a:lstStyle/>
          <a:p>
            <a:r>
              <a:rPr lang="zh-CN" altLang="zh-CN" dirty="0"/>
              <a:t>或</a:t>
            </a:r>
          </a:p>
        </p:txBody>
      </p:sp>
      <p:sp>
        <p:nvSpPr>
          <p:cNvPr id="8" name="圆角矩形 7"/>
          <p:cNvSpPr/>
          <p:nvPr/>
        </p:nvSpPr>
        <p:spPr>
          <a:xfrm>
            <a:off x="1516911" y="4605022"/>
            <a:ext cx="9062484" cy="715089"/>
          </a:xfrm>
          <a:prstGeom prst="roundRect">
            <a:avLst/>
          </a:prstGeom>
          <a:solidFill>
            <a:srgbClr val="EDD0D0"/>
          </a:solidFill>
        </p:spPr>
        <p:txBody>
          <a:bodyPr wrap="square">
            <a:spAutoFit/>
          </a:bodyPr>
          <a:lstStyle/>
          <a:p>
            <a:r>
              <a:rPr lang="en-US" altLang="zh-CN" dirty="0"/>
              <a:t>string </a:t>
            </a:r>
            <a:r>
              <a:rPr lang="en-US" altLang="zh-CN" dirty="0" err="1"/>
              <a:t>str</a:t>
            </a:r>
            <a:r>
              <a:rPr lang="en-US" altLang="zh-CN" dirty="0"/>
              <a:t> = '' '';</a:t>
            </a:r>
            <a:endParaRPr lang="zh-CN" altLang="zh-CN" dirty="0"/>
          </a:p>
          <a:p>
            <a:r>
              <a:rPr lang="en-US" altLang="zh-CN" dirty="0"/>
              <a:t>System.Convert.ToInt16(</a:t>
            </a:r>
            <a:r>
              <a:rPr lang="en-US" altLang="zh-CN" dirty="0" err="1"/>
              <a:t>str</a:t>
            </a:r>
            <a:r>
              <a:rPr lang="en-US" altLang="zh-CN" dirty="0"/>
              <a:t>);</a:t>
            </a:r>
            <a:endParaRPr lang="zh-CN" altLang="zh-CN" dirty="0"/>
          </a:p>
        </p:txBody>
      </p:sp>
      <p:sp>
        <p:nvSpPr>
          <p:cNvPr id="9" name="矩形 8"/>
          <p:cNvSpPr/>
          <p:nvPr/>
        </p:nvSpPr>
        <p:spPr>
          <a:xfrm>
            <a:off x="1516911" y="5320111"/>
            <a:ext cx="7233684" cy="369332"/>
          </a:xfrm>
          <a:prstGeom prst="rect">
            <a:avLst/>
          </a:prstGeom>
        </p:spPr>
        <p:txBody>
          <a:bodyPr wrap="square">
            <a:spAutoFit/>
          </a:bodyPr>
          <a:lstStyle/>
          <a:p>
            <a:r>
              <a:rPr lang="zh-CN" altLang="zh-CN" dirty="0"/>
              <a:t>由于要转换的字符串的值超过</a:t>
            </a:r>
            <a:r>
              <a:rPr lang="en-US" altLang="zh-CN" dirty="0"/>
              <a:t> short </a:t>
            </a:r>
            <a:r>
              <a:rPr lang="zh-CN" altLang="zh-CN" dirty="0"/>
              <a:t>的范围或不是数值都会导致异常。</a:t>
            </a:r>
            <a:endParaRPr lang="zh-CN" altLang="en-US" dirty="0"/>
          </a:p>
        </p:txBody>
      </p:sp>
    </p:spTree>
    <p:extLst>
      <p:ext uri="{BB962C8B-B14F-4D97-AF65-F5344CB8AC3E}">
        <p14:creationId xmlns:p14="http://schemas.microsoft.com/office/powerpoint/2010/main" val="3308870880"/>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使用</a:t>
            </a:r>
            <a:r>
              <a:rPr lang="en-US" altLang="zh-CN" sz="2800" b="1" dirty="0"/>
              <a:t>Convert</a:t>
            </a:r>
            <a:r>
              <a:rPr lang="zh-CN" altLang="zh-CN" sz="2800" b="1" dirty="0"/>
              <a:t>转换</a:t>
            </a:r>
          </a:p>
        </p:txBody>
      </p:sp>
      <p:sp>
        <p:nvSpPr>
          <p:cNvPr id="3" name="TextBox 2"/>
          <p:cNvSpPr txBox="1"/>
          <p:nvPr/>
        </p:nvSpPr>
        <p:spPr>
          <a:xfrm>
            <a:off x="1020726" y="1541721"/>
            <a:ext cx="10100930" cy="923330"/>
          </a:xfrm>
          <a:prstGeom prst="rect">
            <a:avLst/>
          </a:prstGeom>
          <a:noFill/>
        </p:spPr>
        <p:txBody>
          <a:bodyPr wrap="square" rtlCol="0">
            <a:spAutoFit/>
          </a:bodyPr>
          <a:lstStyle/>
          <a:p>
            <a:pPr>
              <a:lnSpc>
                <a:spcPct val="150000"/>
              </a:lnSpc>
            </a:pPr>
            <a:r>
              <a:rPr lang="zh-CN" altLang="zh-CN" dirty="0"/>
              <a:t>【例</a:t>
            </a:r>
            <a:r>
              <a:rPr lang="en-US" altLang="zh-CN" b="1" dirty="0"/>
              <a:t>3.19</a:t>
            </a:r>
            <a:r>
              <a:rPr lang="zh-CN" altLang="zh-CN" dirty="0"/>
              <a:t>】 </a:t>
            </a:r>
            <a:r>
              <a:rPr lang="en-US" altLang="zh-CN" dirty="0" err="1">
                <a:hlinkClick r:id="rId2" action="ppaction://hlinkfile"/>
              </a:rPr>
              <a:t>System.Convert</a:t>
            </a:r>
            <a:r>
              <a:rPr lang="zh-CN" altLang="zh-CN" dirty="0">
                <a:hlinkClick r:id="rId2" action="ppaction://hlinkfile"/>
              </a:rPr>
              <a:t>实现类型转换示例。</a:t>
            </a:r>
            <a:endParaRPr lang="zh-CN" altLang="zh-CN" dirty="0"/>
          </a:p>
          <a:p>
            <a:pPr>
              <a:lnSpc>
                <a:spcPct val="150000"/>
              </a:lnSpc>
            </a:pPr>
            <a:r>
              <a:rPr lang="zh-CN" altLang="zh-CN" dirty="0"/>
              <a:t>运行程序，输入一个数字串，程序自动将其转换为</a:t>
            </a:r>
            <a:r>
              <a:rPr lang="en-US" altLang="zh-CN" dirty="0"/>
              <a:t> short </a:t>
            </a:r>
            <a:r>
              <a:rPr lang="zh-CN" altLang="zh-CN" dirty="0"/>
              <a:t>类型并回显出来，如图</a:t>
            </a:r>
            <a:r>
              <a:rPr lang="en-US" altLang="zh-CN" dirty="0"/>
              <a:t>3.27</a:t>
            </a:r>
            <a:r>
              <a:rPr lang="zh-CN" altLang="zh-CN" dirty="0"/>
              <a:t>所示</a:t>
            </a:r>
            <a:r>
              <a:rPr lang="zh-CN" altLang="zh-CN" dirty="0" smtClean="0"/>
              <a:t>。</a:t>
            </a:r>
            <a:endParaRPr lang="zh-CN" altLang="zh-CN" dirty="0"/>
          </a:p>
        </p:txBody>
      </p:sp>
      <p:pic>
        <p:nvPicPr>
          <p:cNvPr id="30722" name="图片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135" y="2633662"/>
            <a:ext cx="2041636" cy="85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7962303"/>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a16="http://schemas.microsoft.com/office/drawing/2014/main" xmlns=""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xmlns=""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xmlns=""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xmlns=""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xmlns=""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xmlns=""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xmlns=""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xmlns=""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xmlns=""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xmlns=""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xmlns=""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xmlns=""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xmlns=""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xmlns=""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xmlns=""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xmlns=""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xmlns=""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xmlns=""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xmlns=""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xmlns=""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xmlns=""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xmlns=""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xmlns=""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xmlns=""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xmlns=""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xmlns=""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xmlns=""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xmlns=""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xmlns=""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xmlns=""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xmlns=""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xmlns=""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xmlns=""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xmlns=""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xmlns=""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xmlns=""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xmlns=""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xmlns=""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xmlns=""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xmlns=""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xmlns=""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xmlns=""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xmlns=""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xmlns=""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xmlns=""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xmlns=""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xmlns=""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xmlns=""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xmlns=""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xmlns=""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xmlns=""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xmlns=""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xmlns=""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xmlns=""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xmlns=""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xmlns=""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xmlns=""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xmlns=""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xmlns=""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xmlns=""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xmlns=""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xmlns=""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xmlns=""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xmlns=""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xmlns=""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xmlns=""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a16="http://schemas.microsoft.com/office/drawing/2014/main" xmlns=""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xmlns=""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xmlns=""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xmlns=""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xmlns=""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xmlns=""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a16="http://schemas.microsoft.com/office/drawing/2014/main" xmlns=""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01433" y="-804776"/>
            <a:ext cx="609600" cy="609600"/>
          </a:xfrm>
          <a:prstGeom prst="rect">
            <a:avLst/>
          </a:prstGeom>
        </p:spPr>
      </p:pic>
      <p:sp>
        <p:nvSpPr>
          <p:cNvPr id="105" name="文本框 16">
            <a:extLst>
              <a:ext uri="{FF2B5EF4-FFF2-40B4-BE49-F238E27FC236}">
                <a16:creationId xmlns="" xmlns:a16="http://schemas.microsoft.com/office/drawing/2014/main" id="{F3F3EE3B-757A-4D8C-BC82-A7A8EC5383FF}"/>
              </a:ext>
            </a:extLst>
          </p:cNvPr>
          <p:cNvSpPr txBox="1"/>
          <p:nvPr/>
        </p:nvSpPr>
        <p:spPr>
          <a:xfrm>
            <a:off x="2804623" y="1498184"/>
            <a:ext cx="7334059" cy="923330"/>
          </a:xfrm>
          <a:prstGeom prst="rect">
            <a:avLst/>
          </a:prstGeom>
          <a:noFill/>
        </p:spPr>
        <p:txBody>
          <a:bodyPr wrap="none" rtlCol="0">
            <a:spAutoFit/>
          </a:bodyPr>
          <a:lstStyle/>
          <a:p>
            <a:r>
              <a:rPr lang="zh-CN" altLang="en-US" sz="5400" b="1" dirty="0" smtClean="0">
                <a:solidFill>
                  <a:srgbClr val="9F604C"/>
                </a:solidFill>
                <a:latin typeface="+mj-ea"/>
                <a:ea typeface="+mj-ea"/>
              </a:rPr>
              <a:t>第</a:t>
            </a:r>
            <a:r>
              <a:rPr lang="en-US" altLang="zh-CN" sz="5400" b="1" dirty="0" smtClean="0">
                <a:solidFill>
                  <a:srgbClr val="9F604C"/>
                </a:solidFill>
                <a:latin typeface="+mj-ea"/>
                <a:ea typeface="+mj-ea"/>
              </a:rPr>
              <a:t>3</a:t>
            </a:r>
            <a:r>
              <a:rPr lang="zh-CN" altLang="en-US" sz="5400" b="1" dirty="0" smtClean="0">
                <a:solidFill>
                  <a:srgbClr val="9F604C"/>
                </a:solidFill>
                <a:latin typeface="+mj-ea"/>
                <a:ea typeface="+mj-ea"/>
              </a:rPr>
              <a:t>章 </a:t>
            </a:r>
            <a:r>
              <a:rPr lang="en-US" altLang="zh-CN" sz="5400" b="1" dirty="0">
                <a:solidFill>
                  <a:srgbClr val="9F604C"/>
                </a:solidFill>
                <a:latin typeface="+mj-ea"/>
                <a:ea typeface="+mj-ea"/>
              </a:rPr>
              <a:t>C#</a:t>
            </a:r>
            <a:r>
              <a:rPr lang="zh-CN" altLang="zh-CN" sz="5400" b="1" dirty="0">
                <a:solidFill>
                  <a:srgbClr val="9F604C"/>
                </a:solidFill>
                <a:latin typeface="+mj-ea"/>
                <a:ea typeface="+mj-ea"/>
              </a:rPr>
              <a:t>面向对象编程</a:t>
            </a:r>
          </a:p>
        </p:txBody>
      </p:sp>
      <p:sp>
        <p:nvSpPr>
          <p:cNvPr id="120" name="文本框 16">
            <a:extLst>
              <a:ext uri="{FF2B5EF4-FFF2-40B4-BE49-F238E27FC236}">
                <a16:creationId xmlns="" xmlns:a16="http://schemas.microsoft.com/office/drawing/2014/main" id="{F3F3EE3B-757A-4D8C-BC82-A7A8EC5383FF}"/>
              </a:ext>
            </a:extLst>
          </p:cNvPr>
          <p:cNvSpPr txBox="1"/>
          <p:nvPr/>
        </p:nvSpPr>
        <p:spPr>
          <a:xfrm>
            <a:off x="7052926" y="3627471"/>
            <a:ext cx="3467616" cy="584775"/>
          </a:xfrm>
          <a:prstGeom prst="rect">
            <a:avLst/>
          </a:prstGeom>
          <a:noFill/>
        </p:spPr>
        <p:txBody>
          <a:bodyPr wrap="none" rtlCol="0">
            <a:spAutoFit/>
          </a:bodyPr>
          <a:lstStyle/>
          <a:p>
            <a:r>
              <a:rPr lang="en-US" altLang="zh-CN" sz="3200" b="1" dirty="0" smtClean="0"/>
              <a:t>——</a:t>
            </a:r>
            <a:r>
              <a:rPr lang="zh-CN" altLang="zh-CN" sz="3200" b="1" dirty="0"/>
              <a:t>编程常用算法</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175817416"/>
      </p:ext>
    </p:extLst>
  </p:cSld>
  <p:clrMapOvr>
    <a:masterClrMapping/>
  </p:clrMapOvr>
  <mc:AlternateContent xmlns:mc="http://schemas.openxmlformats.org/markup-compatibility/2006" xmlns:p14="http://schemas.microsoft.com/office/powerpoint/2010/main">
    <mc:Choice Requires="p14">
      <p:transition spd="slow" p14:dur="3900" advClick="0" advTm="0">
        <p14:glitter pattern="hexago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3965911" y="3393513"/>
            <a:ext cx="4423153" cy="482919"/>
          </a:xfrm>
          <a:prstGeom prst="rect">
            <a:avLst/>
          </a:prstGeom>
        </p:spPr>
        <p:txBody>
          <a:bodyPr wrap="square" lIns="144000" tIns="0" rIns="144000" bIns="0">
            <a:noAutofit/>
          </a:bodyPr>
          <a:lstStyle/>
          <a:p>
            <a:r>
              <a:rPr lang="en-US" altLang="zh-CN" sz="2800" b="1" dirty="0"/>
              <a:t>C#</a:t>
            </a:r>
            <a:r>
              <a:rPr lang="zh-CN" altLang="zh-CN" sz="2800" b="1" dirty="0"/>
              <a:t>语言对排序查找的支持</a:t>
            </a:r>
          </a:p>
        </p:txBody>
      </p:sp>
      <p:sp>
        <p:nvSpPr>
          <p:cNvPr id="2" name="矩形 1"/>
          <p:cNvSpPr/>
          <p:nvPr/>
        </p:nvSpPr>
        <p:spPr>
          <a:xfrm>
            <a:off x="4198684" y="4009878"/>
            <a:ext cx="3794629"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a:t>
            </a:r>
            <a:r>
              <a:rPr lang="en-US" altLang="zh-CN" b="1" dirty="0" err="1">
                <a:solidFill>
                  <a:srgbClr val="0070C0"/>
                </a:solidFill>
              </a:rPr>
              <a:t>IComparable</a:t>
            </a:r>
            <a:r>
              <a:rPr lang="zh-CN" altLang="zh-CN" b="1" dirty="0">
                <a:solidFill>
                  <a:srgbClr val="0070C0"/>
                </a:solidFill>
              </a:rPr>
              <a:t>与</a:t>
            </a:r>
            <a:r>
              <a:rPr lang="en-US" altLang="zh-CN" b="1" dirty="0" err="1">
                <a:solidFill>
                  <a:srgbClr val="0070C0"/>
                </a:solidFill>
              </a:rPr>
              <a:t>IComparer</a:t>
            </a:r>
            <a:r>
              <a:rPr lang="zh-CN" altLang="zh-CN" b="1" dirty="0">
                <a:solidFill>
                  <a:srgbClr val="0070C0"/>
                </a:solidFill>
              </a:rPr>
              <a:t>接口</a:t>
            </a:r>
          </a:p>
        </p:txBody>
      </p:sp>
      <p:sp>
        <p:nvSpPr>
          <p:cNvPr id="3" name="矩形 2"/>
          <p:cNvSpPr/>
          <p:nvPr/>
        </p:nvSpPr>
        <p:spPr>
          <a:xfrm>
            <a:off x="4209289" y="4401880"/>
            <a:ext cx="1838965" cy="369332"/>
          </a:xfrm>
          <a:prstGeom prst="rect">
            <a:avLst/>
          </a:prstGeom>
        </p:spPr>
        <p:txBody>
          <a:bodyPr wrap="none">
            <a:spAutoFit/>
          </a:bodyPr>
          <a:lstStyle/>
          <a:p>
            <a:r>
              <a:rPr lang="en-US" altLang="zh-CN" b="1" dirty="0">
                <a:solidFill>
                  <a:srgbClr val="0070C0"/>
                </a:solidFill>
              </a:rPr>
              <a:t>2</a:t>
            </a:r>
            <a:r>
              <a:rPr lang="zh-CN" altLang="zh-CN" dirty="0">
                <a:solidFill>
                  <a:srgbClr val="0070C0"/>
                </a:solidFill>
              </a:rPr>
              <a:t>．</a:t>
            </a:r>
            <a:r>
              <a:rPr lang="zh-CN" altLang="zh-CN" b="1" dirty="0">
                <a:solidFill>
                  <a:srgbClr val="0070C0"/>
                </a:solidFill>
              </a:rPr>
              <a:t>使用</a:t>
            </a:r>
            <a:r>
              <a:rPr lang="en-US" altLang="zh-CN" b="1" dirty="0">
                <a:solidFill>
                  <a:srgbClr val="0070C0"/>
                </a:solidFill>
              </a:rPr>
              <a:t>Array</a:t>
            </a:r>
            <a:r>
              <a:rPr lang="zh-CN" altLang="zh-CN" b="1" dirty="0">
                <a:solidFill>
                  <a:srgbClr val="0070C0"/>
                </a:solidFill>
              </a:rPr>
              <a:t>类</a:t>
            </a:r>
            <a:endParaRPr lang="zh-CN" altLang="en-US" b="1" dirty="0">
              <a:solidFill>
                <a:srgbClr val="0070C0"/>
              </a:solidFill>
            </a:endParaRPr>
          </a:p>
        </p:txBody>
      </p:sp>
    </p:spTree>
    <p:extLst>
      <p:ext uri="{BB962C8B-B14F-4D97-AF65-F5344CB8AC3E}">
        <p14:creationId xmlns:p14="http://schemas.microsoft.com/office/powerpoint/2010/main" val="908255276"/>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err="1"/>
              <a:t>IComparable</a:t>
            </a:r>
            <a:r>
              <a:rPr lang="zh-CN" altLang="zh-CN" sz="2800" b="1" dirty="0"/>
              <a:t>与</a:t>
            </a:r>
            <a:r>
              <a:rPr lang="en-US" altLang="zh-CN" sz="2800" b="1" dirty="0" err="1"/>
              <a:t>IComparer</a:t>
            </a:r>
            <a:r>
              <a:rPr lang="zh-CN" altLang="zh-CN" sz="2800" b="1" dirty="0"/>
              <a:t>接口</a:t>
            </a:r>
          </a:p>
        </p:txBody>
      </p:sp>
      <p:sp>
        <p:nvSpPr>
          <p:cNvPr id="3" name="TextBox 2"/>
          <p:cNvSpPr txBox="1"/>
          <p:nvPr/>
        </p:nvSpPr>
        <p:spPr>
          <a:xfrm>
            <a:off x="946298" y="1679944"/>
            <a:ext cx="10175358" cy="1200329"/>
          </a:xfrm>
          <a:prstGeom prst="rect">
            <a:avLst/>
          </a:prstGeom>
          <a:noFill/>
        </p:spPr>
        <p:txBody>
          <a:bodyPr wrap="square" rtlCol="0">
            <a:spAutoFit/>
          </a:bodyPr>
          <a:lstStyle/>
          <a:p>
            <a:pPr indent="446088"/>
            <a:r>
              <a:rPr lang="zh-CN" altLang="zh-CN" dirty="0" smtClean="0"/>
              <a:t>一般来说</a:t>
            </a:r>
            <a:r>
              <a:rPr lang="zh-CN" altLang="zh-CN" dirty="0"/>
              <a:t>，可以通过如下两种方式来定义大小：</a:t>
            </a:r>
          </a:p>
          <a:p>
            <a:pPr indent="446088"/>
            <a:r>
              <a:rPr lang="zh-CN" altLang="zh-CN" b="1" dirty="0"/>
              <a:t>第一种方式</a:t>
            </a:r>
            <a:r>
              <a:rPr lang="zh-CN" altLang="zh-CN" dirty="0"/>
              <a:t>是针对对象本身。为了使对象自己能够执行比较操作，该对象必须实现</a:t>
            </a:r>
            <a:r>
              <a:rPr lang="en-US" altLang="zh-CN" dirty="0" err="1"/>
              <a:t>IComparable</a:t>
            </a:r>
            <a:r>
              <a:rPr lang="zh-CN" altLang="zh-CN" dirty="0"/>
              <a:t>接口，即至少具有一个</a:t>
            </a:r>
            <a:r>
              <a:rPr lang="en-US" altLang="zh-CN" dirty="0" err="1"/>
              <a:t>CompareTo</a:t>
            </a:r>
            <a:r>
              <a:rPr lang="en-US" altLang="zh-CN" dirty="0"/>
              <a:t>()</a:t>
            </a:r>
            <a:r>
              <a:rPr lang="zh-CN" altLang="zh-CN" dirty="0"/>
              <a:t>成员。</a:t>
            </a:r>
          </a:p>
          <a:p>
            <a:pPr indent="446088"/>
            <a:r>
              <a:rPr lang="en-US" altLang="zh-CN" dirty="0" err="1"/>
              <a:t>System.IComparable</a:t>
            </a:r>
            <a:r>
              <a:rPr lang="zh-CN" altLang="zh-CN" dirty="0"/>
              <a:t>接口中有如下方法</a:t>
            </a:r>
            <a:r>
              <a:rPr lang="zh-CN" altLang="zh-CN" dirty="0" smtClean="0"/>
              <a:t>：</a:t>
            </a:r>
            <a:endParaRPr lang="zh-CN" altLang="zh-CN" dirty="0"/>
          </a:p>
        </p:txBody>
      </p:sp>
      <p:sp>
        <p:nvSpPr>
          <p:cNvPr id="4" name="圆角矩形 3"/>
          <p:cNvSpPr/>
          <p:nvPr/>
        </p:nvSpPr>
        <p:spPr>
          <a:xfrm>
            <a:off x="1503463" y="2933117"/>
            <a:ext cx="8895179" cy="408623"/>
          </a:xfrm>
          <a:prstGeom prst="roundRect">
            <a:avLst/>
          </a:prstGeom>
          <a:solidFill>
            <a:srgbClr val="EDD0D0"/>
          </a:solidFill>
        </p:spPr>
        <p:txBody>
          <a:bodyPr wrap="square">
            <a:spAutoFit/>
          </a:bodyPr>
          <a:lstStyle/>
          <a:p>
            <a:r>
              <a:rPr lang="en-US" altLang="zh-CN" dirty="0" err="1"/>
              <a:t>int</a:t>
            </a:r>
            <a:r>
              <a:rPr lang="en-US" altLang="zh-CN" dirty="0"/>
              <a:t> </a:t>
            </a:r>
            <a:r>
              <a:rPr lang="en-US" altLang="zh-CN" dirty="0" err="1"/>
              <a:t>CompareTo</a:t>
            </a:r>
            <a:r>
              <a:rPr lang="en-US" altLang="zh-CN" dirty="0"/>
              <a:t>(object </a:t>
            </a:r>
            <a:r>
              <a:rPr lang="en-US" altLang="zh-CN" dirty="0" err="1"/>
              <a:t>obj</a:t>
            </a:r>
            <a:r>
              <a:rPr lang="en-US" altLang="zh-CN" dirty="0"/>
              <a:t>);</a:t>
            </a:r>
            <a:endParaRPr lang="zh-CN" altLang="zh-CN" dirty="0"/>
          </a:p>
        </p:txBody>
      </p:sp>
      <p:sp>
        <p:nvSpPr>
          <p:cNvPr id="5" name="TextBox 4"/>
          <p:cNvSpPr txBox="1"/>
          <p:nvPr/>
        </p:nvSpPr>
        <p:spPr>
          <a:xfrm>
            <a:off x="946298" y="3350670"/>
            <a:ext cx="10026502" cy="923330"/>
          </a:xfrm>
          <a:prstGeom prst="rect">
            <a:avLst/>
          </a:prstGeom>
          <a:noFill/>
        </p:spPr>
        <p:txBody>
          <a:bodyPr wrap="square" rtlCol="0">
            <a:spAutoFit/>
          </a:bodyPr>
          <a:lstStyle/>
          <a:p>
            <a:pPr indent="542925"/>
            <a:r>
              <a:rPr lang="zh-CN" altLang="zh-CN" dirty="0"/>
              <a:t>它根据当前对象与要比较的对象的“大小”返回一个正数、</a:t>
            </a:r>
            <a:r>
              <a:rPr lang="en-US" altLang="zh-CN" dirty="0"/>
              <a:t>0</a:t>
            </a:r>
            <a:r>
              <a:rPr lang="zh-CN" altLang="zh-CN" dirty="0"/>
              <a:t>或一个负数。</a:t>
            </a:r>
          </a:p>
          <a:p>
            <a:pPr indent="542925"/>
            <a:r>
              <a:rPr lang="zh-CN" altLang="zh-CN" b="1" dirty="0"/>
              <a:t>第二种方式</a:t>
            </a:r>
            <a:r>
              <a:rPr lang="zh-CN" altLang="zh-CN" dirty="0"/>
              <a:t>是提供一个外部比较器，能够比较对象的大小，并实现</a:t>
            </a:r>
            <a:r>
              <a:rPr lang="en-US" altLang="zh-CN" dirty="0" err="1"/>
              <a:t>IComparer</a:t>
            </a:r>
            <a:r>
              <a:rPr lang="zh-CN" altLang="zh-CN" dirty="0"/>
              <a:t>接口。</a:t>
            </a:r>
          </a:p>
          <a:p>
            <a:pPr indent="542925"/>
            <a:r>
              <a:rPr lang="en-US" altLang="zh-CN" dirty="0" err="1"/>
              <a:t>System.Collections.IComparer</a:t>
            </a:r>
            <a:r>
              <a:rPr lang="zh-CN" altLang="zh-CN" dirty="0"/>
              <a:t>接口中有如下方法</a:t>
            </a:r>
            <a:r>
              <a:rPr lang="zh-CN" altLang="zh-CN" dirty="0" smtClean="0"/>
              <a:t>：</a:t>
            </a:r>
            <a:endParaRPr lang="zh-CN" altLang="zh-CN" dirty="0"/>
          </a:p>
        </p:txBody>
      </p:sp>
      <p:sp>
        <p:nvSpPr>
          <p:cNvPr id="6" name="圆角矩形 5"/>
          <p:cNvSpPr/>
          <p:nvPr/>
        </p:nvSpPr>
        <p:spPr>
          <a:xfrm>
            <a:off x="1503463" y="4317934"/>
            <a:ext cx="8895179" cy="408623"/>
          </a:xfrm>
          <a:prstGeom prst="roundRect">
            <a:avLst/>
          </a:prstGeom>
          <a:solidFill>
            <a:srgbClr val="EDD0D0"/>
          </a:solidFill>
        </p:spPr>
        <p:txBody>
          <a:bodyPr wrap="square">
            <a:spAutoFit/>
          </a:bodyPr>
          <a:lstStyle/>
          <a:p>
            <a:r>
              <a:rPr lang="en-US" altLang="zh-CN" dirty="0" err="1"/>
              <a:t>int</a:t>
            </a:r>
            <a:r>
              <a:rPr lang="en-US" altLang="zh-CN" dirty="0"/>
              <a:t> Compare(object obj1, object obj2);</a:t>
            </a:r>
            <a:endParaRPr lang="zh-CN" altLang="zh-CN" dirty="0"/>
          </a:p>
        </p:txBody>
      </p:sp>
    </p:spTree>
    <p:extLst>
      <p:ext uri="{BB962C8B-B14F-4D97-AF65-F5344CB8AC3E}">
        <p14:creationId xmlns:p14="http://schemas.microsoft.com/office/powerpoint/2010/main" val="2359958014"/>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．继承</a:t>
            </a:r>
          </a:p>
        </p:txBody>
      </p:sp>
      <p:sp>
        <p:nvSpPr>
          <p:cNvPr id="3" name="TextBox 2"/>
          <p:cNvSpPr txBox="1"/>
          <p:nvPr/>
        </p:nvSpPr>
        <p:spPr>
          <a:xfrm>
            <a:off x="956930" y="1137684"/>
            <a:ext cx="10239154" cy="1634490"/>
          </a:xfrm>
          <a:prstGeom prst="round2DiagRect">
            <a:avLst/>
          </a:prstGeom>
          <a:noFill/>
          <a:ln>
            <a:solidFill>
              <a:schemeClr val="accent1"/>
            </a:solidFill>
          </a:ln>
        </p:spPr>
        <p:txBody>
          <a:bodyPr wrap="square" rtlCol="0">
            <a:spAutoFit/>
          </a:bodyPr>
          <a:lstStyle/>
          <a:p>
            <a:pPr indent="446088"/>
            <a:r>
              <a:rPr lang="zh-CN" altLang="zh-CN" dirty="0"/>
              <a:t>继承是面向对象编程技术的一块基石，通过它可以创建分等级层次的类。例如，创建一个汽车的通用类，它定义了汽车的一般属性（如车轮、方向盘、发动机、车门）和操作方法（如前进、倒退、刹车、转弯等）。这个已有的类可以通过继承的方法派生出新的子类，如卡车、轿车、客车等，它们都是汽车类中更具体的类，每个具体的类还可增加自己的一些特有的属性，如图</a:t>
            </a:r>
            <a:r>
              <a:rPr lang="en-US" altLang="zh-CN" dirty="0"/>
              <a:t>3.2</a:t>
            </a:r>
            <a:r>
              <a:rPr lang="zh-CN" altLang="zh-CN" dirty="0"/>
              <a:t>所示，更一般的表示如图</a:t>
            </a:r>
            <a:r>
              <a:rPr lang="en-US" altLang="zh-CN" dirty="0"/>
              <a:t>3.3</a:t>
            </a:r>
            <a:r>
              <a:rPr lang="zh-CN" altLang="zh-CN" dirty="0"/>
              <a:t>所示</a:t>
            </a:r>
            <a:r>
              <a:rPr lang="zh-CN" altLang="zh-CN" dirty="0" smtClean="0"/>
              <a:t>。</a:t>
            </a:r>
            <a:endParaRPr lang="zh-CN" altLang="zh-CN" dirty="0"/>
          </a:p>
        </p:txBody>
      </p:sp>
      <p:pic>
        <p:nvPicPr>
          <p:cNvPr id="2050" name="Picture 2" descr="3t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2501" y="3658255"/>
            <a:ext cx="3639621" cy="1616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3t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7573" y="3061357"/>
            <a:ext cx="1233561" cy="2470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3951984"/>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．使用</a:t>
            </a:r>
            <a:r>
              <a:rPr lang="en-US" altLang="zh-CN" sz="2800" b="1" dirty="0"/>
              <a:t>Array</a:t>
            </a:r>
            <a:r>
              <a:rPr lang="zh-CN" altLang="zh-CN" sz="2800" b="1" dirty="0"/>
              <a:t>类</a:t>
            </a:r>
          </a:p>
        </p:txBody>
      </p:sp>
      <p:sp>
        <p:nvSpPr>
          <p:cNvPr id="3" name="TextBox 2"/>
          <p:cNvSpPr txBox="1"/>
          <p:nvPr/>
        </p:nvSpPr>
        <p:spPr>
          <a:xfrm>
            <a:off x="1148316" y="1456660"/>
            <a:ext cx="9835117" cy="646331"/>
          </a:xfrm>
          <a:prstGeom prst="rect">
            <a:avLst/>
          </a:prstGeom>
          <a:noFill/>
        </p:spPr>
        <p:txBody>
          <a:bodyPr wrap="square" rtlCol="0">
            <a:spAutoFit/>
          </a:bodyPr>
          <a:lstStyle/>
          <a:p>
            <a:r>
              <a:rPr lang="zh-CN" altLang="zh-CN" b="1" dirty="0"/>
              <a:t>（</a:t>
            </a:r>
            <a:r>
              <a:rPr lang="en-US" altLang="zh-CN" b="1" dirty="0"/>
              <a:t>1</a:t>
            </a:r>
            <a:r>
              <a:rPr lang="zh-CN" altLang="zh-CN" b="1" dirty="0"/>
              <a:t>）</a:t>
            </a:r>
            <a:r>
              <a:rPr lang="en-US" altLang="zh-CN" b="1" dirty="0" err="1"/>
              <a:t>Array.Sort</a:t>
            </a:r>
            <a:r>
              <a:rPr lang="en-US" altLang="zh-CN" b="1" dirty="0"/>
              <a:t>()</a:t>
            </a:r>
            <a:r>
              <a:rPr lang="zh-CN" altLang="zh-CN" b="1" dirty="0"/>
              <a:t>与</a:t>
            </a:r>
            <a:r>
              <a:rPr lang="en-US" altLang="zh-CN" b="1" dirty="0"/>
              <a:t>Reverse()</a:t>
            </a:r>
            <a:r>
              <a:rPr lang="zh-CN" altLang="zh-CN" b="1" dirty="0"/>
              <a:t>方法</a:t>
            </a:r>
          </a:p>
          <a:p>
            <a:r>
              <a:rPr lang="en-US" altLang="zh-CN" dirty="0" err="1"/>
              <a:t>Array.Sort</a:t>
            </a:r>
            <a:r>
              <a:rPr lang="en-US" altLang="zh-CN" dirty="0"/>
              <a:t>()</a:t>
            </a:r>
            <a:r>
              <a:rPr lang="zh-CN" altLang="zh-CN" dirty="0"/>
              <a:t>方法可以实现对一维数组的排序，常用的几种形式如表</a:t>
            </a:r>
            <a:r>
              <a:rPr lang="en-US" altLang="zh-CN" dirty="0"/>
              <a:t>3.5</a:t>
            </a:r>
            <a:r>
              <a:rPr lang="zh-CN" altLang="zh-CN" dirty="0"/>
              <a:t>所示</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3035801669"/>
              </p:ext>
            </p:extLst>
          </p:nvPr>
        </p:nvGraphicFramePr>
        <p:xfrm>
          <a:off x="2036895" y="2322561"/>
          <a:ext cx="8057958" cy="2366398"/>
        </p:xfrm>
        <a:graphic>
          <a:graphicData uri="http://schemas.openxmlformats.org/drawingml/2006/table">
            <a:tbl>
              <a:tblPr/>
              <a:tblGrid>
                <a:gridCol w="2816107"/>
                <a:gridCol w="5241851"/>
              </a:tblGrid>
              <a:tr h="298958">
                <a:tc>
                  <a:txBody>
                    <a:bodyPr/>
                    <a:lstStyle/>
                    <a:p>
                      <a:pPr algn="ctr">
                        <a:lnSpc>
                          <a:spcPts val="1400"/>
                        </a:lnSpc>
                        <a:spcAft>
                          <a:spcPts val="0"/>
                        </a:spcAft>
                      </a:pPr>
                      <a:r>
                        <a:rPr lang="zh-CN" sz="1400" kern="100">
                          <a:effectLst/>
                          <a:latin typeface="Times New Roman"/>
                          <a:ea typeface="宋体"/>
                        </a:rPr>
                        <a:t>形</a:t>
                      </a:r>
                      <a:r>
                        <a:rPr lang="en-US" sz="1400" kern="100">
                          <a:effectLst/>
                          <a:latin typeface="Times New Roman"/>
                          <a:ea typeface="宋体"/>
                        </a:rPr>
                        <a:t>    </a:t>
                      </a:r>
                      <a:r>
                        <a:rPr lang="zh-CN" sz="1400" kern="100">
                          <a:effectLst/>
                          <a:latin typeface="Times New Roman"/>
                          <a:ea typeface="宋体"/>
                        </a:rPr>
                        <a:t>式</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说</a:t>
                      </a:r>
                      <a:r>
                        <a:rPr lang="en-US" sz="1400" kern="100">
                          <a:effectLst/>
                          <a:latin typeface="Times New Roman"/>
                          <a:ea typeface="宋体"/>
                        </a:rPr>
                        <a:t>    </a:t>
                      </a:r>
                      <a:r>
                        <a:rPr lang="zh-CN" sz="1400" kern="100">
                          <a:effectLst/>
                          <a:latin typeface="Times New Roman"/>
                          <a:ea typeface="宋体"/>
                        </a:rPr>
                        <a:t>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589494">
                <a:tc>
                  <a:txBody>
                    <a:bodyPr/>
                    <a:lstStyle/>
                    <a:p>
                      <a:pPr algn="just">
                        <a:lnSpc>
                          <a:spcPts val="1400"/>
                        </a:lnSpc>
                        <a:spcAft>
                          <a:spcPts val="0"/>
                        </a:spcAft>
                      </a:pPr>
                      <a:r>
                        <a:rPr lang="en-US" sz="1400" kern="100">
                          <a:effectLst/>
                          <a:latin typeface="Times New Roman"/>
                          <a:ea typeface="宋体"/>
                        </a:rPr>
                        <a:t>Array.Sort (Array)</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2710" algn="just">
                        <a:lnSpc>
                          <a:spcPts val="1400"/>
                        </a:lnSpc>
                        <a:spcAft>
                          <a:spcPts val="0"/>
                        </a:spcAft>
                      </a:pPr>
                      <a:r>
                        <a:rPr lang="zh-CN" sz="1400" kern="100" spc="-10">
                          <a:effectLst/>
                          <a:latin typeface="Times New Roman"/>
                          <a:ea typeface="宋体"/>
                        </a:rPr>
                        <a:t>使用</a:t>
                      </a:r>
                      <a:r>
                        <a:rPr lang="en-US" sz="1400" kern="100" spc="-10">
                          <a:effectLst/>
                          <a:latin typeface="Times New Roman"/>
                          <a:ea typeface="宋体"/>
                        </a:rPr>
                        <a:t> Array </a:t>
                      </a:r>
                      <a:r>
                        <a:rPr lang="zh-CN" sz="1400" kern="100" spc="-10">
                          <a:effectLst/>
                          <a:latin typeface="Times New Roman"/>
                          <a:ea typeface="宋体"/>
                        </a:rPr>
                        <a:t>数组中每个元素的</a:t>
                      </a:r>
                      <a:r>
                        <a:rPr lang="en-US" sz="1400" kern="100" spc="-10">
                          <a:effectLst/>
                          <a:latin typeface="Times New Roman"/>
                          <a:ea typeface="宋体"/>
                        </a:rPr>
                        <a:t> Icomparable</a:t>
                      </a:r>
                      <a:r>
                        <a:rPr lang="zh-CN" sz="1400" kern="100" spc="-10">
                          <a:effectLst/>
                          <a:latin typeface="Times New Roman"/>
                          <a:ea typeface="宋体"/>
                        </a:rPr>
                        <a:t>接口实现，对整个一维 </a:t>
                      </a:r>
                      <a:r>
                        <a:rPr lang="en-US" sz="1400" kern="100" spc="-10">
                          <a:effectLst/>
                          <a:latin typeface="Times New Roman"/>
                          <a:ea typeface="宋体"/>
                        </a:rPr>
                        <a:t>Array</a:t>
                      </a:r>
                      <a:r>
                        <a:rPr lang="zh-CN" sz="1400" kern="100" spc="-10">
                          <a:effectLst/>
                          <a:latin typeface="Times New Roman"/>
                          <a:ea typeface="宋体"/>
                        </a:rPr>
                        <a:t>数组元素排序</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9494">
                <a:tc>
                  <a:txBody>
                    <a:bodyPr/>
                    <a:lstStyle/>
                    <a:p>
                      <a:pPr algn="just">
                        <a:lnSpc>
                          <a:spcPts val="1400"/>
                        </a:lnSpc>
                        <a:spcAft>
                          <a:spcPts val="0"/>
                        </a:spcAft>
                      </a:pPr>
                      <a:r>
                        <a:rPr lang="en-US" sz="1400" kern="100">
                          <a:effectLst/>
                          <a:latin typeface="Times New Roman"/>
                          <a:ea typeface="宋体"/>
                        </a:rPr>
                        <a:t>Array.Sort(Array,Array)</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400"/>
                        </a:lnSpc>
                        <a:spcAft>
                          <a:spcPts val="0"/>
                        </a:spcAft>
                      </a:pPr>
                      <a:r>
                        <a:rPr lang="zh-CN" sz="1400" kern="100">
                          <a:effectLst/>
                          <a:latin typeface="Times New Roman"/>
                          <a:ea typeface="宋体"/>
                        </a:rPr>
                        <a:t>基于第一个</a:t>
                      </a:r>
                      <a:r>
                        <a:rPr lang="en-US" sz="1400" kern="100">
                          <a:effectLst/>
                          <a:latin typeface="Times New Roman"/>
                          <a:ea typeface="宋体"/>
                        </a:rPr>
                        <a:t>Array</a:t>
                      </a:r>
                      <a:r>
                        <a:rPr lang="zh-CN" sz="1400" kern="100">
                          <a:effectLst/>
                          <a:latin typeface="Times New Roman"/>
                          <a:ea typeface="宋体"/>
                        </a:rPr>
                        <a:t>数组中的关键字，使用每个关键字的</a:t>
                      </a:r>
                      <a:r>
                        <a:rPr lang="en-US" sz="1400" kern="100">
                          <a:effectLst/>
                          <a:latin typeface="Times New Roman"/>
                          <a:ea typeface="宋体"/>
                        </a:rPr>
                        <a:t> Icomparable</a:t>
                      </a:r>
                      <a:r>
                        <a:rPr lang="zh-CN" sz="1400" kern="100">
                          <a:effectLst/>
                          <a:latin typeface="Times New Roman"/>
                          <a:ea typeface="宋体"/>
                        </a:rPr>
                        <a:t>接口实现，对两个一维</a:t>
                      </a:r>
                      <a:r>
                        <a:rPr lang="en-US" sz="1400" kern="100">
                          <a:effectLst/>
                          <a:latin typeface="Times New Roman"/>
                          <a:ea typeface="宋体"/>
                        </a:rPr>
                        <a:t> Array</a:t>
                      </a:r>
                      <a:r>
                        <a:rPr lang="zh-CN" sz="1400" kern="100">
                          <a:effectLst/>
                          <a:latin typeface="Times New Roman"/>
                          <a:ea typeface="宋体"/>
                        </a:rPr>
                        <a:t>数组对象排序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8958">
                <a:tc>
                  <a:txBody>
                    <a:bodyPr/>
                    <a:lstStyle/>
                    <a:p>
                      <a:pPr algn="just">
                        <a:lnSpc>
                          <a:spcPts val="1400"/>
                        </a:lnSpc>
                        <a:spcAft>
                          <a:spcPts val="0"/>
                        </a:spcAft>
                      </a:pPr>
                      <a:r>
                        <a:rPr lang="en-US" sz="1400" kern="100">
                          <a:effectLst/>
                          <a:latin typeface="Times New Roman"/>
                          <a:ea typeface="宋体"/>
                        </a:rPr>
                        <a:t>Array.Sort(Array, IComparer)</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400"/>
                        </a:lnSpc>
                        <a:spcAft>
                          <a:spcPts val="0"/>
                        </a:spcAft>
                      </a:pPr>
                      <a:r>
                        <a:rPr lang="zh-CN" sz="1400" kern="100">
                          <a:effectLst/>
                          <a:latin typeface="Times New Roman"/>
                          <a:ea typeface="宋体"/>
                        </a:rPr>
                        <a:t>使用指定的</a:t>
                      </a:r>
                      <a:r>
                        <a:rPr lang="en-US" sz="1400" kern="100">
                          <a:effectLst/>
                          <a:latin typeface="Times New Roman"/>
                          <a:ea typeface="宋体"/>
                        </a:rPr>
                        <a:t> Icomparer</a:t>
                      </a:r>
                      <a:r>
                        <a:rPr lang="zh-CN" sz="1400" kern="100">
                          <a:effectLst/>
                          <a:latin typeface="Times New Roman"/>
                          <a:ea typeface="宋体"/>
                        </a:rPr>
                        <a:t>接口，对一维</a:t>
                      </a:r>
                      <a:r>
                        <a:rPr lang="en-US" sz="1400" kern="100">
                          <a:effectLst/>
                          <a:latin typeface="Times New Roman"/>
                          <a:ea typeface="宋体"/>
                        </a:rPr>
                        <a:t>Array</a:t>
                      </a:r>
                      <a:r>
                        <a:rPr lang="zh-CN" sz="1400" kern="100">
                          <a:effectLst/>
                          <a:latin typeface="Times New Roman"/>
                          <a:ea typeface="宋体"/>
                        </a:rPr>
                        <a:t>数组元素排序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9494">
                <a:tc>
                  <a:txBody>
                    <a:bodyPr/>
                    <a:lstStyle/>
                    <a:p>
                      <a:pPr algn="just">
                        <a:lnSpc>
                          <a:spcPts val="1400"/>
                        </a:lnSpc>
                        <a:spcAft>
                          <a:spcPts val="0"/>
                        </a:spcAft>
                      </a:pPr>
                      <a:r>
                        <a:rPr lang="en-US" sz="1400" kern="100">
                          <a:effectLst/>
                          <a:latin typeface="Times New Roman"/>
                          <a:ea typeface="宋体"/>
                        </a:rPr>
                        <a:t>Array.Sort(Array,Array,IComparer)</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400"/>
                        </a:lnSpc>
                        <a:spcAft>
                          <a:spcPts val="0"/>
                        </a:spcAft>
                      </a:pPr>
                      <a:r>
                        <a:rPr lang="zh-CN" sz="1400" kern="100" dirty="0">
                          <a:effectLst/>
                          <a:latin typeface="Times New Roman"/>
                          <a:ea typeface="宋体"/>
                        </a:rPr>
                        <a:t>基于第一个</a:t>
                      </a:r>
                      <a:r>
                        <a:rPr lang="en-US" sz="1400" kern="100" dirty="0">
                          <a:effectLst/>
                          <a:latin typeface="Times New Roman"/>
                          <a:ea typeface="宋体"/>
                        </a:rPr>
                        <a:t>Array</a:t>
                      </a:r>
                      <a:r>
                        <a:rPr lang="zh-CN" sz="1400" kern="100" dirty="0">
                          <a:effectLst/>
                          <a:latin typeface="Times New Roman"/>
                          <a:ea typeface="宋体"/>
                        </a:rPr>
                        <a:t>数组中的关键字，使用指定的</a:t>
                      </a:r>
                      <a:r>
                        <a:rPr lang="en-US" sz="1400" kern="100" dirty="0">
                          <a:effectLst/>
                          <a:latin typeface="Times New Roman"/>
                          <a:ea typeface="宋体"/>
                        </a:rPr>
                        <a:t> </a:t>
                      </a:r>
                      <a:r>
                        <a:rPr lang="en-US" sz="1400" kern="100" dirty="0" err="1">
                          <a:effectLst/>
                          <a:latin typeface="Times New Roman"/>
                          <a:ea typeface="宋体"/>
                        </a:rPr>
                        <a:t>Icomparer</a:t>
                      </a:r>
                      <a:r>
                        <a:rPr lang="zh-CN" sz="1400" kern="100" dirty="0">
                          <a:effectLst/>
                          <a:latin typeface="Times New Roman"/>
                          <a:ea typeface="宋体"/>
                        </a:rPr>
                        <a:t>接口，对两个一维</a:t>
                      </a:r>
                      <a:r>
                        <a:rPr lang="en-US" sz="1400" kern="100" dirty="0">
                          <a:effectLst/>
                          <a:latin typeface="Times New Roman"/>
                          <a:ea typeface="宋体"/>
                        </a:rPr>
                        <a:t> Array</a:t>
                      </a:r>
                      <a:r>
                        <a:rPr lang="zh-CN" sz="1400" kern="100" dirty="0">
                          <a:effectLst/>
                          <a:latin typeface="Times New Roman"/>
                          <a:ea typeface="宋体"/>
                        </a:rPr>
                        <a:t>数组对象排序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1148315" y="4721984"/>
            <a:ext cx="9569303" cy="369332"/>
          </a:xfrm>
          <a:prstGeom prst="rect">
            <a:avLst/>
          </a:prstGeom>
        </p:spPr>
        <p:txBody>
          <a:bodyPr wrap="square">
            <a:spAutoFit/>
          </a:bodyPr>
          <a:lstStyle/>
          <a:p>
            <a:r>
              <a:rPr lang="en-US" altLang="zh-CN" dirty="0" err="1"/>
              <a:t>Array.Reverse</a:t>
            </a:r>
            <a:r>
              <a:rPr lang="en-US" altLang="zh-CN" dirty="0"/>
              <a:t>()</a:t>
            </a:r>
            <a:r>
              <a:rPr lang="zh-CN" altLang="zh-CN" dirty="0"/>
              <a:t>方法可以用来对整个数组的顺序进行反转，其形式如下：</a:t>
            </a:r>
          </a:p>
        </p:txBody>
      </p:sp>
      <p:sp>
        <p:nvSpPr>
          <p:cNvPr id="6" name="圆角矩形 5"/>
          <p:cNvSpPr/>
          <p:nvPr/>
        </p:nvSpPr>
        <p:spPr>
          <a:xfrm>
            <a:off x="1497325" y="5190092"/>
            <a:ext cx="8773725" cy="408623"/>
          </a:xfrm>
          <a:prstGeom prst="roundRect">
            <a:avLst/>
          </a:prstGeom>
          <a:solidFill>
            <a:srgbClr val="EDD0D0"/>
          </a:solidFill>
        </p:spPr>
        <p:txBody>
          <a:bodyPr wrap="square">
            <a:spAutoFit/>
          </a:bodyPr>
          <a:lstStyle/>
          <a:p>
            <a:r>
              <a:rPr lang="en-US" altLang="zh-CN" dirty="0"/>
              <a:t>public static void Reverse(</a:t>
            </a:r>
            <a:r>
              <a:rPr lang="en-US" altLang="zh-CN" dirty="0" err="1"/>
              <a:t>Arrary</a:t>
            </a:r>
            <a:r>
              <a:rPr lang="en-US" altLang="zh-CN" dirty="0"/>
              <a:t>);</a:t>
            </a:r>
            <a:endParaRPr lang="zh-CN" altLang="zh-CN" dirty="0"/>
          </a:p>
        </p:txBody>
      </p:sp>
    </p:spTree>
    <p:extLst>
      <p:ext uri="{BB962C8B-B14F-4D97-AF65-F5344CB8AC3E}">
        <p14:creationId xmlns:p14="http://schemas.microsoft.com/office/powerpoint/2010/main" val="2587982353"/>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．使用</a:t>
            </a:r>
            <a:r>
              <a:rPr lang="en-US" altLang="zh-CN" sz="2800" b="1" dirty="0"/>
              <a:t>Array</a:t>
            </a:r>
            <a:r>
              <a:rPr lang="zh-CN" altLang="zh-CN" sz="2800" b="1" dirty="0"/>
              <a:t>类</a:t>
            </a:r>
          </a:p>
        </p:txBody>
      </p:sp>
      <p:sp>
        <p:nvSpPr>
          <p:cNvPr id="3" name="TextBox 2"/>
          <p:cNvSpPr txBox="1"/>
          <p:nvPr/>
        </p:nvSpPr>
        <p:spPr>
          <a:xfrm>
            <a:off x="1020726" y="1467293"/>
            <a:ext cx="9962707" cy="646331"/>
          </a:xfrm>
          <a:prstGeom prst="rect">
            <a:avLst/>
          </a:prstGeom>
          <a:noFill/>
        </p:spPr>
        <p:txBody>
          <a:bodyPr wrap="square" rtlCol="0">
            <a:spAutoFit/>
          </a:bodyPr>
          <a:lstStyle/>
          <a:p>
            <a:r>
              <a:rPr lang="zh-CN" altLang="zh-CN" b="1" dirty="0"/>
              <a:t>（</a:t>
            </a:r>
            <a:r>
              <a:rPr lang="en-US" altLang="zh-CN" b="1" dirty="0"/>
              <a:t>2</a:t>
            </a:r>
            <a:r>
              <a:rPr lang="zh-CN" altLang="zh-CN" b="1" dirty="0"/>
              <a:t>）</a:t>
            </a:r>
            <a:r>
              <a:rPr lang="en-US" altLang="zh-CN" b="1" dirty="0" err="1"/>
              <a:t>Array.BinarySearch</a:t>
            </a:r>
            <a:r>
              <a:rPr lang="en-US" altLang="zh-CN" b="1" dirty="0"/>
              <a:t>()</a:t>
            </a:r>
            <a:r>
              <a:rPr lang="zh-CN" altLang="zh-CN" b="1" dirty="0"/>
              <a:t>方法</a:t>
            </a:r>
          </a:p>
          <a:p>
            <a:r>
              <a:rPr lang="en-US" altLang="zh-CN" dirty="0" err="1"/>
              <a:t>Array.BinarySearch</a:t>
            </a:r>
            <a:r>
              <a:rPr lang="en-US" altLang="zh-CN" dirty="0"/>
              <a:t>()</a:t>
            </a:r>
            <a:r>
              <a:rPr lang="zh-CN" altLang="zh-CN" dirty="0"/>
              <a:t>方法实现在已经排序的一维数组中查找元素，常用的几种形式如表</a:t>
            </a:r>
            <a:r>
              <a:rPr lang="en-US" altLang="zh-CN" dirty="0"/>
              <a:t>3.6</a:t>
            </a:r>
            <a:r>
              <a:rPr lang="zh-CN" altLang="zh-CN" dirty="0"/>
              <a:t>所示</a:t>
            </a:r>
            <a:r>
              <a:rPr lang="zh-CN" altLang="zh-CN" dirty="0" smtClean="0"/>
              <a:t>。</a:t>
            </a:r>
            <a:endParaRPr lang="zh-CN" altLang="zh-CN" dirty="0"/>
          </a:p>
        </p:txBody>
      </p:sp>
      <p:graphicFrame>
        <p:nvGraphicFramePr>
          <p:cNvPr id="5" name="表格 4"/>
          <p:cNvGraphicFramePr>
            <a:graphicFrameLocks noGrp="1"/>
          </p:cNvGraphicFramePr>
          <p:nvPr>
            <p:extLst>
              <p:ext uri="{D42A27DB-BD31-4B8C-83A1-F6EECF244321}">
                <p14:modId xmlns:p14="http://schemas.microsoft.com/office/powerpoint/2010/main" val="885931479"/>
              </p:ext>
            </p:extLst>
          </p:nvPr>
        </p:nvGraphicFramePr>
        <p:xfrm>
          <a:off x="1658679" y="2345981"/>
          <a:ext cx="8686800" cy="1920240"/>
        </p:xfrm>
        <a:graphic>
          <a:graphicData uri="http://schemas.openxmlformats.org/drawingml/2006/table">
            <a:tbl>
              <a:tblPr/>
              <a:tblGrid>
                <a:gridCol w="3880884"/>
                <a:gridCol w="4805916"/>
              </a:tblGrid>
              <a:tr h="312649">
                <a:tc>
                  <a:txBody>
                    <a:bodyPr/>
                    <a:lstStyle/>
                    <a:p>
                      <a:pPr algn="ctr">
                        <a:lnSpc>
                          <a:spcPct val="150000"/>
                        </a:lnSpc>
                        <a:spcAft>
                          <a:spcPts val="0"/>
                        </a:spcAft>
                      </a:pPr>
                      <a:r>
                        <a:rPr lang="zh-CN" sz="1400" kern="100">
                          <a:effectLst/>
                          <a:latin typeface="Times New Roman"/>
                          <a:ea typeface="宋体"/>
                        </a:rPr>
                        <a:t>形</a:t>
                      </a:r>
                      <a:r>
                        <a:rPr lang="en-US" sz="1400" kern="100">
                          <a:effectLst/>
                          <a:latin typeface="Times New Roman"/>
                          <a:ea typeface="宋体"/>
                        </a:rPr>
                        <a:t>    </a:t>
                      </a:r>
                      <a:r>
                        <a:rPr lang="zh-CN" sz="1400" kern="100">
                          <a:effectLst/>
                          <a:latin typeface="Times New Roman"/>
                          <a:ea typeface="宋体"/>
                        </a:rPr>
                        <a:t>式</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50000"/>
                        </a:lnSpc>
                        <a:spcAft>
                          <a:spcPts val="0"/>
                        </a:spcAft>
                      </a:pPr>
                      <a:r>
                        <a:rPr lang="zh-CN" sz="1400" kern="100">
                          <a:effectLst/>
                          <a:latin typeface="Times New Roman"/>
                          <a:ea typeface="宋体"/>
                        </a:rPr>
                        <a:t>说</a:t>
                      </a:r>
                      <a:r>
                        <a:rPr lang="en-US" sz="1400" kern="100">
                          <a:effectLst/>
                          <a:latin typeface="Times New Roman"/>
                          <a:ea typeface="宋体"/>
                        </a:rPr>
                        <a:t>    </a:t>
                      </a:r>
                      <a:r>
                        <a:rPr lang="zh-CN" sz="1400" kern="100">
                          <a:effectLst/>
                          <a:latin typeface="Times New Roman"/>
                          <a:ea typeface="宋体"/>
                        </a:rPr>
                        <a:t>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924738">
                <a:tc>
                  <a:txBody>
                    <a:bodyPr/>
                    <a:lstStyle/>
                    <a:p>
                      <a:pPr indent="95250" algn="just">
                        <a:lnSpc>
                          <a:spcPct val="150000"/>
                        </a:lnSpc>
                        <a:spcAft>
                          <a:spcPts val="0"/>
                        </a:spcAft>
                      </a:pPr>
                      <a:r>
                        <a:rPr lang="en-US" sz="1400" kern="100">
                          <a:effectLst/>
                          <a:latin typeface="Times New Roman"/>
                          <a:ea typeface="宋体"/>
                        </a:rPr>
                        <a:t>Array.BinarySearch(Array,Object) </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150000"/>
                        </a:lnSpc>
                        <a:spcAft>
                          <a:spcPts val="0"/>
                        </a:spcAft>
                      </a:pPr>
                      <a:r>
                        <a:rPr lang="zh-CN" sz="1400" kern="100">
                          <a:effectLst/>
                          <a:latin typeface="Times New Roman"/>
                          <a:ea typeface="宋体"/>
                        </a:rPr>
                        <a:t>使用由</a:t>
                      </a:r>
                      <a:r>
                        <a:rPr lang="en-US" sz="1400" kern="100">
                          <a:effectLst/>
                          <a:latin typeface="Times New Roman"/>
                          <a:ea typeface="宋体"/>
                        </a:rPr>
                        <a:t> Array </a:t>
                      </a:r>
                      <a:r>
                        <a:rPr lang="zh-CN" sz="1400" kern="100">
                          <a:effectLst/>
                          <a:latin typeface="Times New Roman"/>
                          <a:ea typeface="宋体"/>
                        </a:rPr>
                        <a:t>数组中每个元素和指定的对象实现的</a:t>
                      </a:r>
                      <a:r>
                        <a:rPr lang="en-US" sz="1400" kern="100">
                          <a:effectLst/>
                          <a:latin typeface="Times New Roman"/>
                          <a:ea typeface="宋体"/>
                        </a:rPr>
                        <a:t> Icomparable </a:t>
                      </a:r>
                      <a:r>
                        <a:rPr lang="zh-CN" sz="1400" kern="100">
                          <a:effectLst/>
                          <a:latin typeface="Times New Roman"/>
                          <a:ea typeface="宋体"/>
                        </a:rPr>
                        <a:t>接口，在整个一维排序</a:t>
                      </a:r>
                      <a:r>
                        <a:rPr lang="en-US" sz="1400" kern="100">
                          <a:effectLst/>
                          <a:latin typeface="Times New Roman"/>
                          <a:ea typeface="宋体"/>
                        </a:rPr>
                        <a:t> Array</a:t>
                      </a:r>
                      <a:r>
                        <a:rPr lang="en-US" sz="1400" kern="100" baseline="-25000">
                          <a:effectLst/>
                          <a:latin typeface="Times New Roman"/>
                          <a:ea typeface="宋体"/>
                        </a:rPr>
                        <a:t> </a:t>
                      </a:r>
                      <a:r>
                        <a:rPr lang="zh-CN" sz="1400" kern="100">
                          <a:effectLst/>
                          <a:latin typeface="Times New Roman"/>
                          <a:ea typeface="宋体"/>
                        </a:rPr>
                        <a:t>数组中搜索特定元素</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6492">
                <a:tc>
                  <a:txBody>
                    <a:bodyPr/>
                    <a:lstStyle/>
                    <a:p>
                      <a:pPr indent="95250" algn="just">
                        <a:lnSpc>
                          <a:spcPct val="150000"/>
                        </a:lnSpc>
                        <a:spcAft>
                          <a:spcPts val="0"/>
                        </a:spcAft>
                      </a:pPr>
                      <a:r>
                        <a:rPr lang="en-US" sz="1400" kern="100">
                          <a:effectLst/>
                          <a:latin typeface="Times New Roman"/>
                          <a:ea typeface="宋体"/>
                        </a:rPr>
                        <a:t>Array.BinarySearch(Array,Object, IComparer)</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150000"/>
                        </a:lnSpc>
                        <a:spcAft>
                          <a:spcPts val="0"/>
                        </a:spcAft>
                      </a:pPr>
                      <a:r>
                        <a:rPr lang="zh-CN" sz="1400" kern="100" dirty="0">
                          <a:effectLst/>
                          <a:latin typeface="Times New Roman"/>
                          <a:ea typeface="宋体"/>
                        </a:rPr>
                        <a:t>使用指定的</a:t>
                      </a:r>
                      <a:r>
                        <a:rPr lang="en-US" sz="1400" kern="100" dirty="0" err="1">
                          <a:effectLst/>
                          <a:latin typeface="Times New Roman"/>
                          <a:ea typeface="宋体"/>
                        </a:rPr>
                        <a:t>IComparer</a:t>
                      </a:r>
                      <a:r>
                        <a:rPr lang="en-US" sz="1400" kern="100" dirty="0">
                          <a:effectLst/>
                          <a:latin typeface="Times New Roman"/>
                          <a:ea typeface="宋体"/>
                        </a:rPr>
                        <a:t> </a:t>
                      </a:r>
                      <a:r>
                        <a:rPr lang="zh-CN" sz="1400" kern="100" dirty="0">
                          <a:effectLst/>
                          <a:latin typeface="Times New Roman"/>
                          <a:ea typeface="宋体"/>
                        </a:rPr>
                        <a:t>接口，在整个一维排序</a:t>
                      </a:r>
                      <a:r>
                        <a:rPr lang="en-US" sz="1400" kern="100" dirty="0">
                          <a:effectLst/>
                          <a:latin typeface="Times New Roman"/>
                          <a:ea typeface="宋体"/>
                        </a:rPr>
                        <a:t> Array </a:t>
                      </a:r>
                      <a:r>
                        <a:rPr lang="zh-CN" sz="1400" kern="100" dirty="0">
                          <a:effectLst/>
                          <a:latin typeface="Times New Roman"/>
                          <a:ea typeface="宋体"/>
                        </a:rPr>
                        <a:t>数组中搜索值</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292193743"/>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．使用</a:t>
            </a:r>
            <a:r>
              <a:rPr lang="en-US" altLang="zh-CN" sz="2800" b="1" dirty="0"/>
              <a:t>Array</a:t>
            </a:r>
            <a:r>
              <a:rPr lang="zh-CN" altLang="zh-CN" sz="2800" b="1" dirty="0"/>
              <a:t>类</a:t>
            </a:r>
          </a:p>
        </p:txBody>
      </p:sp>
      <p:sp>
        <p:nvSpPr>
          <p:cNvPr id="3" name="TextBox 2"/>
          <p:cNvSpPr txBox="1"/>
          <p:nvPr/>
        </p:nvSpPr>
        <p:spPr>
          <a:xfrm>
            <a:off x="925033" y="1392864"/>
            <a:ext cx="10302948" cy="1754326"/>
          </a:xfrm>
          <a:prstGeom prst="rect">
            <a:avLst/>
          </a:prstGeom>
          <a:noFill/>
        </p:spPr>
        <p:txBody>
          <a:bodyPr wrap="square" rtlCol="0">
            <a:spAutoFit/>
          </a:bodyPr>
          <a:lstStyle/>
          <a:p>
            <a:pPr indent="446088">
              <a:lnSpc>
                <a:spcPct val="150000"/>
              </a:lnSpc>
            </a:pPr>
            <a:r>
              <a:rPr lang="zh-CN" altLang="zh-CN" dirty="0"/>
              <a:t>使用</a:t>
            </a:r>
            <a:r>
              <a:rPr lang="en-US" altLang="zh-CN" dirty="0" err="1"/>
              <a:t>BinarySearch</a:t>
            </a:r>
            <a:r>
              <a:rPr lang="en-US" altLang="zh-CN" dirty="0"/>
              <a:t>()</a:t>
            </a:r>
            <a:r>
              <a:rPr lang="zh-CN" altLang="zh-CN" dirty="0"/>
              <a:t>方法时要注意：在执行</a:t>
            </a:r>
            <a:r>
              <a:rPr lang="en-US" altLang="zh-CN" dirty="0" err="1"/>
              <a:t>BinarySearch</a:t>
            </a:r>
            <a:r>
              <a:rPr lang="en-US" altLang="zh-CN" dirty="0"/>
              <a:t>()</a:t>
            </a:r>
            <a:r>
              <a:rPr lang="zh-CN" altLang="zh-CN" dirty="0"/>
              <a:t>之前必须先对数组进行排序。下面的例子显示如何排序和搜索一个字符串数组</a:t>
            </a:r>
            <a:r>
              <a:rPr lang="zh-CN" altLang="zh-CN" dirty="0" smtClean="0"/>
              <a:t>。</a:t>
            </a:r>
            <a:endParaRPr lang="en-US" altLang="zh-CN" dirty="0" smtClean="0"/>
          </a:p>
          <a:p>
            <a:pPr indent="446088">
              <a:lnSpc>
                <a:spcPct val="150000"/>
              </a:lnSpc>
            </a:pPr>
            <a:r>
              <a:rPr lang="zh-CN" altLang="zh-CN" dirty="0"/>
              <a:t>【例</a:t>
            </a:r>
            <a:r>
              <a:rPr lang="en-US" altLang="zh-CN" b="1" dirty="0"/>
              <a:t>3.20</a:t>
            </a:r>
            <a:r>
              <a:rPr lang="zh-CN" altLang="zh-CN" dirty="0"/>
              <a:t>】 </a:t>
            </a:r>
            <a:r>
              <a:rPr lang="zh-CN" altLang="zh-CN" dirty="0">
                <a:hlinkClick r:id="rId2" action="ppaction://hlinkfile"/>
              </a:rPr>
              <a:t>使用</a:t>
            </a:r>
            <a:r>
              <a:rPr lang="en-US" altLang="zh-CN" dirty="0">
                <a:hlinkClick r:id="rId2" action="ppaction://hlinkfile"/>
              </a:rPr>
              <a:t>Array</a:t>
            </a:r>
            <a:r>
              <a:rPr lang="zh-CN" altLang="zh-CN" dirty="0">
                <a:hlinkClick r:id="rId2" action="ppaction://hlinkfile"/>
              </a:rPr>
              <a:t>类的</a:t>
            </a:r>
            <a:r>
              <a:rPr lang="en-US" altLang="zh-CN" dirty="0">
                <a:hlinkClick r:id="rId2" action="ppaction://hlinkfile"/>
              </a:rPr>
              <a:t>Sort()</a:t>
            </a:r>
            <a:r>
              <a:rPr lang="zh-CN" altLang="zh-CN" dirty="0">
                <a:hlinkClick r:id="rId2" action="ppaction://hlinkfile"/>
              </a:rPr>
              <a:t>方法</a:t>
            </a:r>
            <a:r>
              <a:rPr lang="zh-CN" altLang="zh-CN" dirty="0"/>
              <a:t>。</a:t>
            </a:r>
          </a:p>
          <a:p>
            <a:pPr indent="446088">
              <a:lnSpc>
                <a:spcPct val="150000"/>
              </a:lnSpc>
            </a:pPr>
            <a:r>
              <a:rPr lang="zh-CN" altLang="zh-CN" dirty="0" smtClean="0"/>
              <a:t>程序运行</a:t>
            </a:r>
            <a:r>
              <a:rPr lang="zh-CN" altLang="zh-CN" dirty="0"/>
              <a:t>结果如图</a:t>
            </a:r>
            <a:r>
              <a:rPr lang="en-US" altLang="zh-CN" dirty="0"/>
              <a:t>3.28</a:t>
            </a:r>
            <a:r>
              <a:rPr lang="zh-CN" altLang="zh-CN" dirty="0"/>
              <a:t>所示 </a:t>
            </a:r>
            <a:r>
              <a:rPr lang="zh-CN" altLang="en-US" dirty="0" smtClean="0"/>
              <a:t>。</a:t>
            </a:r>
            <a:endParaRPr lang="zh-CN" altLang="zh-CN" dirty="0"/>
          </a:p>
        </p:txBody>
      </p:sp>
      <p:pic>
        <p:nvPicPr>
          <p:cNvPr id="5122"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6500" y="3195933"/>
            <a:ext cx="3281621" cy="115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8444809"/>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4348700" y="3393513"/>
            <a:ext cx="3870284" cy="482919"/>
          </a:xfrm>
          <a:prstGeom prst="rect">
            <a:avLst/>
          </a:prstGeom>
        </p:spPr>
        <p:txBody>
          <a:bodyPr wrap="square" lIns="144000" tIns="0" rIns="144000" bIns="0">
            <a:noAutofit/>
          </a:bodyPr>
          <a:lstStyle/>
          <a:p>
            <a:r>
              <a:rPr lang="zh-CN" altLang="zh-CN" sz="2800" b="1" dirty="0"/>
              <a:t>最常用的</a:t>
            </a:r>
            <a:r>
              <a:rPr lang="en-US" altLang="zh-CN" sz="2800" b="1" dirty="0"/>
              <a:t>3</a:t>
            </a:r>
            <a:r>
              <a:rPr lang="zh-CN" altLang="zh-CN" sz="2800" b="1" dirty="0"/>
              <a:t>种排序算法</a:t>
            </a:r>
          </a:p>
        </p:txBody>
      </p:sp>
      <p:sp>
        <p:nvSpPr>
          <p:cNvPr id="4" name="矩形 3"/>
          <p:cNvSpPr/>
          <p:nvPr/>
        </p:nvSpPr>
        <p:spPr>
          <a:xfrm>
            <a:off x="3784826" y="4009880"/>
            <a:ext cx="1475084"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．插入排序</a:t>
            </a:r>
          </a:p>
        </p:txBody>
      </p:sp>
      <p:sp>
        <p:nvSpPr>
          <p:cNvPr id="5" name="矩形 4"/>
          <p:cNvSpPr/>
          <p:nvPr/>
        </p:nvSpPr>
        <p:spPr>
          <a:xfrm>
            <a:off x="5379711" y="4000651"/>
            <a:ext cx="1475084"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．冒泡排序</a:t>
            </a:r>
          </a:p>
        </p:txBody>
      </p:sp>
      <p:sp>
        <p:nvSpPr>
          <p:cNvPr id="6" name="矩形 5"/>
          <p:cNvSpPr/>
          <p:nvPr/>
        </p:nvSpPr>
        <p:spPr>
          <a:xfrm>
            <a:off x="6985226" y="3991422"/>
            <a:ext cx="1475084"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．选择排序</a:t>
            </a:r>
          </a:p>
        </p:txBody>
      </p:sp>
    </p:spTree>
    <p:extLst>
      <p:ext uri="{BB962C8B-B14F-4D97-AF65-F5344CB8AC3E}">
        <p14:creationId xmlns:p14="http://schemas.microsoft.com/office/powerpoint/2010/main" val="3702804216"/>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．插入排序</a:t>
            </a:r>
          </a:p>
        </p:txBody>
      </p:sp>
      <p:sp>
        <p:nvSpPr>
          <p:cNvPr id="3" name="TextBox 2"/>
          <p:cNvSpPr txBox="1"/>
          <p:nvPr/>
        </p:nvSpPr>
        <p:spPr>
          <a:xfrm>
            <a:off x="893135" y="1350335"/>
            <a:ext cx="10271051" cy="3831818"/>
          </a:xfrm>
          <a:prstGeom prst="rect">
            <a:avLst/>
          </a:prstGeom>
          <a:noFill/>
        </p:spPr>
        <p:txBody>
          <a:bodyPr wrap="square" rtlCol="0">
            <a:spAutoFit/>
          </a:bodyPr>
          <a:lstStyle/>
          <a:p>
            <a:pPr indent="446088">
              <a:lnSpc>
                <a:spcPct val="150000"/>
              </a:lnSpc>
            </a:pPr>
            <a:r>
              <a:rPr lang="zh-CN" altLang="zh-CN" dirty="0"/>
              <a:t>有两种插入排序方法：直接插入排序和希尔排序。</a:t>
            </a:r>
          </a:p>
          <a:p>
            <a:pPr indent="446088">
              <a:lnSpc>
                <a:spcPct val="150000"/>
              </a:lnSpc>
            </a:pPr>
            <a:r>
              <a:rPr lang="zh-CN" altLang="zh-CN" dirty="0"/>
              <a:t>这里仅介绍直接插入排序，其思路是：假设待排序的记录存放在数组</a:t>
            </a:r>
            <a:r>
              <a:rPr lang="en-US" altLang="zh-CN" baseline="-25000" dirty="0"/>
              <a:t> </a:t>
            </a:r>
            <a:r>
              <a:rPr lang="en-US" altLang="zh-CN" dirty="0"/>
              <a:t>R[1..</a:t>
            </a:r>
            <a:r>
              <a:rPr lang="en-US" altLang="zh-CN" i="1" dirty="0"/>
              <a:t>n</a:t>
            </a:r>
            <a:r>
              <a:rPr lang="en-US" altLang="zh-CN" dirty="0"/>
              <a:t>]</a:t>
            </a:r>
            <a:r>
              <a:rPr lang="zh-CN" altLang="zh-CN" dirty="0"/>
              <a:t>中。初始时，</a:t>
            </a:r>
            <a:r>
              <a:rPr lang="en-US" altLang="zh-CN" dirty="0"/>
              <a:t>R[1]</a:t>
            </a:r>
            <a:r>
              <a:rPr lang="zh-CN" altLang="zh-CN" dirty="0"/>
              <a:t>自成一个有序区，无序区为</a:t>
            </a:r>
            <a:r>
              <a:rPr lang="en-US" altLang="zh-CN" baseline="-25000" dirty="0"/>
              <a:t> </a:t>
            </a:r>
            <a:r>
              <a:rPr lang="en-US" altLang="zh-CN" dirty="0"/>
              <a:t>R[2..</a:t>
            </a:r>
            <a:r>
              <a:rPr lang="en-US" altLang="zh-CN" i="1" dirty="0"/>
              <a:t>n</a:t>
            </a:r>
            <a:r>
              <a:rPr lang="en-US" altLang="zh-CN" dirty="0"/>
              <a:t>]</a:t>
            </a:r>
            <a:r>
              <a:rPr lang="zh-CN" altLang="zh-CN" dirty="0"/>
              <a:t>。从</a:t>
            </a:r>
            <a:r>
              <a:rPr lang="en-US" altLang="zh-CN" dirty="0"/>
              <a:t> </a:t>
            </a:r>
            <a:r>
              <a:rPr lang="en-US" altLang="zh-CN" i="1" dirty="0"/>
              <a:t>i</a:t>
            </a:r>
            <a:r>
              <a:rPr lang="en-US" altLang="zh-CN" dirty="0"/>
              <a:t>=2 </a:t>
            </a:r>
            <a:r>
              <a:rPr lang="zh-CN" altLang="zh-CN" dirty="0"/>
              <a:t>起直至</a:t>
            </a:r>
            <a:r>
              <a:rPr lang="en-US" altLang="zh-CN" dirty="0"/>
              <a:t> </a:t>
            </a:r>
            <a:r>
              <a:rPr lang="en-US" altLang="zh-CN" i="1" dirty="0"/>
              <a:t>i</a:t>
            </a:r>
            <a:r>
              <a:rPr lang="en-US" altLang="zh-CN" dirty="0"/>
              <a:t>=</a:t>
            </a:r>
            <a:r>
              <a:rPr lang="en-US" altLang="zh-CN" i="1" dirty="0"/>
              <a:t>n</a:t>
            </a:r>
            <a:r>
              <a:rPr lang="en-US" altLang="zh-CN" dirty="0"/>
              <a:t> </a:t>
            </a:r>
            <a:r>
              <a:rPr lang="zh-CN" altLang="zh-CN" dirty="0"/>
              <a:t>为止，依次将</a:t>
            </a:r>
            <a:r>
              <a:rPr lang="en-US" altLang="zh-CN" baseline="-25000" dirty="0"/>
              <a:t> </a:t>
            </a:r>
            <a:r>
              <a:rPr lang="en-US" altLang="zh-CN" dirty="0"/>
              <a:t>R[</a:t>
            </a:r>
            <a:r>
              <a:rPr lang="en-US" altLang="zh-CN" i="1" dirty="0"/>
              <a:t>i</a:t>
            </a:r>
            <a:r>
              <a:rPr lang="en-US" altLang="zh-CN" dirty="0"/>
              <a:t>]</a:t>
            </a:r>
            <a:r>
              <a:rPr lang="zh-CN" altLang="zh-CN" dirty="0"/>
              <a:t>插入当前的有序区</a:t>
            </a:r>
            <a:r>
              <a:rPr lang="en-US" altLang="zh-CN" dirty="0"/>
              <a:t>R[1..</a:t>
            </a:r>
            <a:r>
              <a:rPr lang="en-US" altLang="zh-CN" i="1" dirty="0"/>
              <a:t>i</a:t>
            </a:r>
            <a:r>
              <a:rPr lang="en-US" altLang="zh-CN" dirty="0">
                <a:sym typeface="Symbol"/>
              </a:rPr>
              <a:t></a:t>
            </a:r>
            <a:r>
              <a:rPr lang="en-US" altLang="zh-CN" dirty="0"/>
              <a:t>1]</a:t>
            </a:r>
            <a:r>
              <a:rPr lang="zh-CN" altLang="zh-CN" dirty="0"/>
              <a:t>中，生成含</a:t>
            </a:r>
            <a:r>
              <a:rPr lang="en-US" altLang="zh-CN" i="1" dirty="0"/>
              <a:t>n</a:t>
            </a:r>
            <a:r>
              <a:rPr lang="zh-CN" altLang="zh-CN" dirty="0"/>
              <a:t>个记录的有序区。</a:t>
            </a:r>
          </a:p>
          <a:p>
            <a:pPr indent="446088">
              <a:lnSpc>
                <a:spcPct val="150000"/>
              </a:lnSpc>
            </a:pPr>
            <a:r>
              <a:rPr lang="zh-CN" altLang="zh-CN" dirty="0"/>
              <a:t>插入排序与玩扑克时整理手中已有的牌非常类似。手中第</a:t>
            </a:r>
            <a:r>
              <a:rPr lang="en-US" altLang="zh-CN" baseline="-25000" dirty="0"/>
              <a:t> </a:t>
            </a:r>
            <a:r>
              <a:rPr lang="en-US" altLang="zh-CN" dirty="0"/>
              <a:t>1</a:t>
            </a:r>
            <a:r>
              <a:rPr lang="en-US" altLang="zh-CN" baseline="-25000" dirty="0"/>
              <a:t> </a:t>
            </a:r>
            <a:r>
              <a:rPr lang="zh-CN" altLang="zh-CN" dirty="0"/>
              <a:t>张牌无须整理，此后每次从桌上的牌（无序区）中摸最上面的一张并插入左手握牌（有序区）中正确的位置中。为了找到这个正确的位置，须自左向右（或自右向左）将摸来的牌与左手中已有的牌逐一比较。</a:t>
            </a:r>
          </a:p>
          <a:p>
            <a:pPr indent="446088">
              <a:lnSpc>
                <a:spcPct val="150000"/>
              </a:lnSpc>
            </a:pPr>
            <a:r>
              <a:rPr lang="zh-CN" altLang="zh-CN" dirty="0"/>
              <a:t>【例</a:t>
            </a:r>
            <a:r>
              <a:rPr lang="en-US" altLang="zh-CN" b="1" dirty="0"/>
              <a:t>3.21</a:t>
            </a:r>
            <a:r>
              <a:rPr lang="zh-CN" altLang="zh-CN" dirty="0"/>
              <a:t>】 </a:t>
            </a:r>
            <a:r>
              <a:rPr lang="zh-CN" altLang="zh-CN" dirty="0">
                <a:hlinkClick r:id="rId2" action="ppaction://hlinkfile"/>
              </a:rPr>
              <a:t>直接插入排序。</a:t>
            </a:r>
            <a:endParaRPr lang="zh-CN" altLang="zh-CN" dirty="0"/>
          </a:p>
          <a:p>
            <a:pPr indent="446088">
              <a:lnSpc>
                <a:spcPct val="150000"/>
              </a:lnSpc>
            </a:pPr>
            <a:r>
              <a:rPr lang="zh-CN" altLang="zh-CN" dirty="0" smtClean="0"/>
              <a:t>程序运行</a:t>
            </a:r>
            <a:r>
              <a:rPr lang="zh-CN" altLang="zh-CN" dirty="0"/>
              <a:t>结果如图</a:t>
            </a:r>
            <a:r>
              <a:rPr lang="en-US" altLang="zh-CN" dirty="0"/>
              <a:t>3.29</a:t>
            </a:r>
            <a:r>
              <a:rPr lang="zh-CN" altLang="zh-CN" dirty="0"/>
              <a:t>所示。</a:t>
            </a:r>
            <a:endParaRPr lang="zh-CN" altLang="en-US" dirty="0"/>
          </a:p>
        </p:txBody>
      </p:sp>
      <p:pic>
        <p:nvPicPr>
          <p:cNvPr id="6146"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5150" y="5129169"/>
            <a:ext cx="3832332" cy="26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0578015"/>
      </p:ext>
    </p:extLst>
  </p:cSld>
  <p:clrMapOvr>
    <a:masterClrMapping/>
  </p:clrMapOvr>
  <mc:AlternateContent xmlns:mc="http://schemas.openxmlformats.org/markup-compatibility/2006" xmlns:p14="http://schemas.microsoft.com/office/powerpoint/2010/main">
    <mc:Choice Requires="p14">
      <p:transition spd="slow" p14:dur="2500" advClick="0" advTm="0">
        <p:checker/>
      </p:transition>
    </mc:Choice>
    <mc:Fallback xmlns="">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．冒泡排序</a:t>
            </a:r>
          </a:p>
        </p:txBody>
      </p:sp>
      <p:sp>
        <p:nvSpPr>
          <p:cNvPr id="3" name="TextBox 2"/>
          <p:cNvSpPr txBox="1"/>
          <p:nvPr/>
        </p:nvSpPr>
        <p:spPr>
          <a:xfrm>
            <a:off x="1084521" y="1339703"/>
            <a:ext cx="10015870" cy="4609019"/>
          </a:xfrm>
          <a:prstGeom prst="rect">
            <a:avLst/>
          </a:prstGeom>
          <a:noFill/>
        </p:spPr>
        <p:txBody>
          <a:bodyPr wrap="square" rtlCol="0">
            <a:spAutoFit/>
          </a:bodyPr>
          <a:lstStyle/>
          <a:p>
            <a:pPr indent="446088">
              <a:lnSpc>
                <a:spcPct val="150000"/>
              </a:lnSpc>
            </a:pPr>
            <a:r>
              <a:rPr lang="zh-CN" altLang="zh-CN" dirty="0"/>
              <a:t>根据轻气泡不能在重气泡之下的原则，从下往上扫描数组</a:t>
            </a:r>
            <a:r>
              <a:rPr lang="en-US" altLang="zh-CN" baseline="-25000" dirty="0"/>
              <a:t> </a:t>
            </a:r>
            <a:r>
              <a:rPr lang="en-US" altLang="zh-CN" dirty="0"/>
              <a:t>R</a:t>
            </a:r>
            <a:r>
              <a:rPr lang="zh-CN" altLang="zh-CN" dirty="0"/>
              <a:t>：凡扫描到违反该原则的轻气泡，就使其向上“飘浮”。如此反复进行，直到最后任何两个气泡都是轻者在上、重者在下为止。</a:t>
            </a:r>
          </a:p>
          <a:p>
            <a:pPr indent="446088">
              <a:lnSpc>
                <a:spcPct val="150000"/>
              </a:lnSpc>
            </a:pPr>
            <a:r>
              <a:rPr lang="zh-CN" altLang="zh-CN" dirty="0"/>
              <a:t>算法步骤如下。</a:t>
            </a:r>
          </a:p>
          <a:p>
            <a:pPr indent="446088">
              <a:lnSpc>
                <a:spcPct val="150000"/>
              </a:lnSpc>
            </a:pPr>
            <a:r>
              <a:rPr lang="zh-CN" altLang="zh-CN" b="1" dirty="0"/>
              <a:t>（</a:t>
            </a:r>
            <a:r>
              <a:rPr lang="en-US" altLang="zh-CN" b="1" dirty="0"/>
              <a:t>1</a:t>
            </a:r>
            <a:r>
              <a:rPr lang="zh-CN" altLang="zh-CN" b="1" dirty="0"/>
              <a:t>）初始状态</a:t>
            </a:r>
          </a:p>
          <a:p>
            <a:pPr indent="446088">
              <a:lnSpc>
                <a:spcPct val="150000"/>
              </a:lnSpc>
            </a:pPr>
            <a:r>
              <a:rPr lang="en-US" altLang="zh-CN" dirty="0"/>
              <a:t>R[1..</a:t>
            </a:r>
            <a:r>
              <a:rPr lang="en-US" altLang="zh-CN" i="1" dirty="0"/>
              <a:t>n</a:t>
            </a:r>
            <a:r>
              <a:rPr lang="en-US" altLang="zh-CN" dirty="0"/>
              <a:t>]</a:t>
            </a:r>
            <a:r>
              <a:rPr lang="zh-CN" altLang="zh-CN" dirty="0"/>
              <a:t>为无序区。</a:t>
            </a:r>
          </a:p>
          <a:p>
            <a:pPr indent="446088">
              <a:lnSpc>
                <a:spcPct val="150000"/>
              </a:lnSpc>
            </a:pPr>
            <a:r>
              <a:rPr lang="zh-CN" altLang="zh-CN" b="1" dirty="0"/>
              <a:t>（</a:t>
            </a:r>
            <a:r>
              <a:rPr lang="en-US" altLang="zh-CN" b="1" dirty="0"/>
              <a:t>2</a:t>
            </a:r>
            <a:r>
              <a:rPr lang="zh-CN" altLang="zh-CN" b="1" dirty="0"/>
              <a:t>）第一次扫描</a:t>
            </a:r>
          </a:p>
          <a:p>
            <a:pPr indent="446088">
              <a:lnSpc>
                <a:spcPct val="150000"/>
              </a:lnSpc>
            </a:pPr>
            <a:r>
              <a:rPr lang="zh-CN" altLang="zh-CN" dirty="0"/>
              <a:t>从无序区底部向上依次比较相邻两个气泡的重量，若发现轻者在下、重者在上，则交换二者的位置，即依次比较（</a:t>
            </a:r>
            <a:r>
              <a:rPr lang="en-US" altLang="zh-CN" dirty="0"/>
              <a:t>R[</a:t>
            </a:r>
            <a:r>
              <a:rPr lang="en-US" altLang="zh-CN" i="1" dirty="0"/>
              <a:t>n</a:t>
            </a:r>
            <a:r>
              <a:rPr lang="en-US" altLang="zh-CN" dirty="0"/>
              <a:t>]</a:t>
            </a:r>
            <a:r>
              <a:rPr lang="zh-CN" altLang="zh-CN" dirty="0"/>
              <a:t>，</a:t>
            </a:r>
            <a:r>
              <a:rPr lang="en-US" altLang="zh-CN" dirty="0"/>
              <a:t>R[</a:t>
            </a:r>
            <a:r>
              <a:rPr lang="en-US" altLang="zh-CN" i="1" dirty="0"/>
              <a:t>n</a:t>
            </a:r>
            <a:r>
              <a:rPr lang="en-US" altLang="zh-CN" dirty="0">
                <a:sym typeface="Symbol"/>
              </a:rPr>
              <a:t></a:t>
            </a:r>
            <a:r>
              <a:rPr lang="en-US" altLang="zh-CN" dirty="0"/>
              <a:t>1]</a:t>
            </a:r>
            <a:r>
              <a:rPr lang="zh-CN" altLang="zh-CN" dirty="0"/>
              <a:t>），（</a:t>
            </a:r>
            <a:r>
              <a:rPr lang="en-US" altLang="zh-CN" dirty="0"/>
              <a:t>R[</a:t>
            </a:r>
            <a:r>
              <a:rPr lang="en-US" altLang="zh-CN" i="1" dirty="0"/>
              <a:t>n</a:t>
            </a:r>
            <a:r>
              <a:rPr lang="en-US" altLang="zh-CN" dirty="0">
                <a:sym typeface="Symbol"/>
              </a:rPr>
              <a:t></a:t>
            </a:r>
            <a:r>
              <a:rPr lang="en-US" altLang="zh-CN" dirty="0"/>
              <a:t>1]</a:t>
            </a:r>
            <a:r>
              <a:rPr lang="zh-CN" altLang="zh-CN" dirty="0"/>
              <a:t>，</a:t>
            </a:r>
            <a:r>
              <a:rPr lang="en-US" altLang="zh-CN" dirty="0"/>
              <a:t>R[</a:t>
            </a:r>
            <a:r>
              <a:rPr lang="en-US" altLang="zh-CN" i="1" dirty="0"/>
              <a:t>n</a:t>
            </a:r>
            <a:r>
              <a:rPr lang="en-US" altLang="zh-CN" dirty="0">
                <a:sym typeface="Symbol"/>
              </a:rPr>
              <a:t></a:t>
            </a:r>
            <a:r>
              <a:rPr lang="en-US" altLang="zh-CN" dirty="0"/>
              <a:t>2]</a:t>
            </a:r>
            <a:r>
              <a:rPr lang="zh-CN" altLang="zh-CN" dirty="0"/>
              <a:t>），…，（</a:t>
            </a:r>
            <a:r>
              <a:rPr lang="en-US" altLang="zh-CN" dirty="0"/>
              <a:t>R[2]</a:t>
            </a:r>
            <a:r>
              <a:rPr lang="zh-CN" altLang="zh-CN" dirty="0"/>
              <a:t>，</a:t>
            </a:r>
            <a:r>
              <a:rPr lang="en-US" altLang="zh-CN" dirty="0"/>
              <a:t>R[1]</a:t>
            </a:r>
            <a:r>
              <a:rPr lang="zh-CN" altLang="zh-CN" dirty="0"/>
              <a:t>）；对于每对气泡（</a:t>
            </a:r>
            <a:r>
              <a:rPr lang="en-US" altLang="zh-CN" dirty="0"/>
              <a:t>R[</a:t>
            </a:r>
            <a:r>
              <a:rPr lang="en-US" altLang="zh-CN" i="1" dirty="0"/>
              <a:t>j</a:t>
            </a:r>
            <a:r>
              <a:rPr lang="en-US" altLang="zh-CN" dirty="0"/>
              <a:t>+1]</a:t>
            </a:r>
            <a:r>
              <a:rPr lang="zh-CN" altLang="zh-CN" dirty="0"/>
              <a:t>，</a:t>
            </a:r>
            <a:r>
              <a:rPr lang="en-US" altLang="zh-CN" dirty="0"/>
              <a:t>R[</a:t>
            </a:r>
            <a:r>
              <a:rPr lang="en-US" altLang="zh-CN" i="1" dirty="0"/>
              <a:t>j</a:t>
            </a:r>
            <a:r>
              <a:rPr lang="en-US" altLang="zh-CN" dirty="0"/>
              <a:t>]</a:t>
            </a:r>
            <a:r>
              <a:rPr lang="zh-CN" altLang="zh-CN" dirty="0"/>
              <a:t>），若</a:t>
            </a:r>
            <a:r>
              <a:rPr lang="en-US" altLang="zh-CN" dirty="0"/>
              <a:t>R[</a:t>
            </a:r>
            <a:r>
              <a:rPr lang="en-US" altLang="zh-CN" i="1" dirty="0"/>
              <a:t>j</a:t>
            </a:r>
            <a:r>
              <a:rPr lang="en-US" altLang="zh-CN" dirty="0"/>
              <a:t>+1].key&lt;R[</a:t>
            </a:r>
            <a:r>
              <a:rPr lang="en-US" altLang="zh-CN" i="1" dirty="0"/>
              <a:t>j</a:t>
            </a:r>
            <a:r>
              <a:rPr lang="en-US" altLang="zh-CN" dirty="0"/>
              <a:t>].key</a:t>
            </a:r>
            <a:r>
              <a:rPr lang="zh-CN" altLang="zh-CN" dirty="0"/>
              <a:t>，则交换</a:t>
            </a:r>
            <a:r>
              <a:rPr lang="en-US" altLang="zh-CN" dirty="0"/>
              <a:t>R[</a:t>
            </a:r>
            <a:r>
              <a:rPr lang="en-US" altLang="zh-CN" i="1" dirty="0"/>
              <a:t>j</a:t>
            </a:r>
            <a:r>
              <a:rPr lang="en-US" altLang="zh-CN" dirty="0"/>
              <a:t>+1]</a:t>
            </a:r>
            <a:r>
              <a:rPr lang="zh-CN" altLang="zh-CN" dirty="0"/>
              <a:t>和</a:t>
            </a:r>
            <a:r>
              <a:rPr lang="en-US" altLang="zh-CN" dirty="0"/>
              <a:t>R[</a:t>
            </a:r>
            <a:r>
              <a:rPr lang="en-US" altLang="zh-CN" i="1" dirty="0"/>
              <a:t>j</a:t>
            </a:r>
            <a:r>
              <a:rPr lang="en-US" altLang="zh-CN" dirty="0"/>
              <a:t>]</a:t>
            </a:r>
            <a:r>
              <a:rPr lang="zh-CN" altLang="zh-CN" dirty="0"/>
              <a:t>的内容。</a:t>
            </a:r>
          </a:p>
          <a:p>
            <a:pPr indent="446088">
              <a:lnSpc>
                <a:spcPct val="150000"/>
              </a:lnSpc>
            </a:pPr>
            <a:r>
              <a:rPr lang="zh-CN" altLang="zh-CN" dirty="0"/>
              <a:t>第一次扫描完毕后，“最轻”的气泡就飘浮到该区间的顶部，即关键字最小的记录被放在最高位置</a:t>
            </a:r>
            <a:r>
              <a:rPr lang="en-US" altLang="zh-CN" dirty="0"/>
              <a:t>R[1]</a:t>
            </a:r>
            <a:r>
              <a:rPr lang="zh-CN" altLang="zh-CN" dirty="0"/>
              <a:t>上</a:t>
            </a:r>
            <a:r>
              <a:rPr lang="zh-CN" altLang="zh-CN" dirty="0" smtClean="0"/>
              <a:t>。</a:t>
            </a:r>
            <a:endParaRPr lang="zh-CN" altLang="zh-CN" dirty="0"/>
          </a:p>
        </p:txBody>
      </p:sp>
    </p:spTree>
    <p:extLst>
      <p:ext uri="{BB962C8B-B14F-4D97-AF65-F5344CB8AC3E}">
        <p14:creationId xmlns:p14="http://schemas.microsoft.com/office/powerpoint/2010/main" val="1907534432"/>
      </p:ext>
    </p:extLst>
  </p:cSld>
  <p:clrMapOvr>
    <a:masterClrMapping/>
  </p:clrMapOvr>
  <mc:AlternateContent xmlns:mc="http://schemas.openxmlformats.org/markup-compatibility/2006" xmlns:p14="http://schemas.microsoft.com/office/powerpoint/2010/main">
    <mc:Choice Requires="p14">
      <p:transition spd="slow" p14:dur="200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．冒泡排序</a:t>
            </a:r>
          </a:p>
        </p:txBody>
      </p:sp>
      <p:sp>
        <p:nvSpPr>
          <p:cNvPr id="3" name="TextBox 2"/>
          <p:cNvSpPr txBox="1"/>
          <p:nvPr/>
        </p:nvSpPr>
        <p:spPr>
          <a:xfrm>
            <a:off x="978195" y="1435395"/>
            <a:ext cx="10026503" cy="2116028"/>
          </a:xfrm>
          <a:prstGeom prst="rect">
            <a:avLst/>
          </a:prstGeom>
          <a:noFill/>
        </p:spPr>
        <p:txBody>
          <a:bodyPr wrap="square" rtlCol="0">
            <a:spAutoFit/>
          </a:bodyPr>
          <a:lstStyle/>
          <a:p>
            <a:pPr indent="446088">
              <a:lnSpc>
                <a:spcPct val="150000"/>
              </a:lnSpc>
            </a:pPr>
            <a:r>
              <a:rPr lang="zh-CN" altLang="zh-CN" b="1" dirty="0"/>
              <a:t>（</a:t>
            </a:r>
            <a:r>
              <a:rPr lang="en-US" altLang="zh-CN" b="1" dirty="0"/>
              <a:t>3</a:t>
            </a:r>
            <a:r>
              <a:rPr lang="zh-CN" altLang="zh-CN" b="1" dirty="0"/>
              <a:t>）第二次扫描</a:t>
            </a:r>
          </a:p>
          <a:p>
            <a:pPr indent="446088">
              <a:lnSpc>
                <a:spcPct val="150000"/>
              </a:lnSpc>
            </a:pPr>
            <a:r>
              <a:rPr lang="zh-CN" altLang="zh-CN" dirty="0"/>
              <a:t>扫描</a:t>
            </a:r>
            <a:r>
              <a:rPr lang="en-US" altLang="zh-CN" baseline="-25000" dirty="0"/>
              <a:t> </a:t>
            </a:r>
            <a:r>
              <a:rPr lang="en-US" altLang="zh-CN" dirty="0"/>
              <a:t>R[2..</a:t>
            </a:r>
            <a:r>
              <a:rPr lang="en-US" altLang="zh-CN" i="1" dirty="0"/>
              <a:t>n</a:t>
            </a:r>
            <a:r>
              <a:rPr lang="en-US" altLang="zh-CN" dirty="0"/>
              <a:t>]</a:t>
            </a:r>
            <a:r>
              <a:rPr lang="zh-CN" altLang="zh-CN" dirty="0"/>
              <a:t>。扫描完毕后，“次轻”的气泡飘浮到</a:t>
            </a:r>
            <a:r>
              <a:rPr lang="en-US" altLang="zh-CN" baseline="-25000" dirty="0"/>
              <a:t> </a:t>
            </a:r>
            <a:r>
              <a:rPr lang="en-US" altLang="zh-CN" dirty="0"/>
              <a:t>R[2]</a:t>
            </a:r>
            <a:r>
              <a:rPr lang="zh-CN" altLang="zh-CN" dirty="0"/>
              <a:t>的位置上…最后，经过</a:t>
            </a:r>
            <a:r>
              <a:rPr lang="en-US" altLang="zh-CN" baseline="-25000" dirty="0"/>
              <a:t> </a:t>
            </a:r>
            <a:r>
              <a:rPr lang="en-US" altLang="zh-CN" i="1" dirty="0"/>
              <a:t>n</a:t>
            </a:r>
            <a:r>
              <a:rPr lang="en-US" altLang="zh-CN" dirty="0">
                <a:sym typeface="Symbol"/>
              </a:rPr>
              <a:t></a:t>
            </a:r>
            <a:r>
              <a:rPr lang="en-US" altLang="zh-CN" dirty="0"/>
              <a:t>1</a:t>
            </a:r>
            <a:r>
              <a:rPr lang="en-US" altLang="zh-CN" baseline="-25000" dirty="0"/>
              <a:t> </a:t>
            </a:r>
            <a:r>
              <a:rPr lang="zh-CN" altLang="zh-CN" dirty="0"/>
              <a:t>次扫描可得到有序区</a:t>
            </a:r>
            <a:r>
              <a:rPr lang="en-US" altLang="zh-CN" dirty="0"/>
              <a:t>R[1..</a:t>
            </a:r>
            <a:r>
              <a:rPr lang="en-US" altLang="zh-CN" i="1" dirty="0"/>
              <a:t>n</a:t>
            </a:r>
            <a:r>
              <a:rPr lang="en-US" altLang="zh-CN" dirty="0"/>
              <a:t>]</a:t>
            </a:r>
            <a:r>
              <a:rPr lang="zh-CN" altLang="zh-CN" dirty="0"/>
              <a:t>。</a:t>
            </a:r>
          </a:p>
          <a:p>
            <a:pPr indent="446088">
              <a:lnSpc>
                <a:spcPct val="150000"/>
              </a:lnSpc>
            </a:pPr>
            <a:r>
              <a:rPr lang="zh-CN" altLang="zh-CN" dirty="0"/>
              <a:t>【例</a:t>
            </a:r>
            <a:r>
              <a:rPr lang="en-US" altLang="zh-CN" b="1" dirty="0"/>
              <a:t>3.22</a:t>
            </a:r>
            <a:r>
              <a:rPr lang="zh-CN" altLang="zh-CN" dirty="0"/>
              <a:t>】 </a:t>
            </a:r>
            <a:r>
              <a:rPr lang="zh-CN" altLang="zh-CN" dirty="0">
                <a:hlinkClick r:id="rId2" action="ppaction://hlinkfile"/>
              </a:rPr>
              <a:t>冒泡排序（从小到大）。</a:t>
            </a:r>
            <a:endParaRPr lang="zh-CN" altLang="zh-CN" dirty="0"/>
          </a:p>
          <a:p>
            <a:pPr indent="446088">
              <a:lnSpc>
                <a:spcPct val="150000"/>
              </a:lnSpc>
            </a:pPr>
            <a:r>
              <a:rPr lang="zh-CN" altLang="zh-CN" dirty="0"/>
              <a:t>程序运行结果如图</a:t>
            </a:r>
            <a:r>
              <a:rPr lang="en-US" altLang="zh-CN" dirty="0"/>
              <a:t>3.30</a:t>
            </a:r>
            <a:r>
              <a:rPr lang="zh-CN" altLang="zh-CN" dirty="0"/>
              <a:t>所示</a:t>
            </a:r>
            <a:r>
              <a:rPr lang="zh-CN" altLang="zh-CN" dirty="0" smtClean="0"/>
              <a:t>。</a:t>
            </a:r>
            <a:endParaRPr lang="zh-CN" altLang="zh-CN" dirty="0"/>
          </a:p>
        </p:txBody>
      </p:sp>
      <p:pic>
        <p:nvPicPr>
          <p:cNvPr id="7170" name="图片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5913" y="3581178"/>
            <a:ext cx="4133029" cy="299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4404088"/>
      </p:ext>
    </p:extLst>
  </p:cSld>
  <p:clrMapOvr>
    <a:masterClrMapping/>
  </p:clrMapOvr>
  <mc:AlternateContent xmlns:mc="http://schemas.openxmlformats.org/markup-compatibility/2006" xmlns:p14="http://schemas.microsoft.com/office/powerpoint/2010/main">
    <mc:Choice Requires="p14">
      <p:transition spd="slow" p14:dur="1600" advClick="0" advTm="0">
        <p14:prism isContent="1"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．选择排序</a:t>
            </a:r>
          </a:p>
        </p:txBody>
      </p:sp>
      <p:sp>
        <p:nvSpPr>
          <p:cNvPr id="3" name="TextBox 2"/>
          <p:cNvSpPr txBox="1"/>
          <p:nvPr/>
        </p:nvSpPr>
        <p:spPr>
          <a:xfrm>
            <a:off x="808074" y="1488558"/>
            <a:ext cx="10430540" cy="2531527"/>
          </a:xfrm>
          <a:prstGeom prst="rect">
            <a:avLst/>
          </a:prstGeom>
          <a:noFill/>
        </p:spPr>
        <p:txBody>
          <a:bodyPr wrap="square" rtlCol="0">
            <a:spAutoFit/>
          </a:bodyPr>
          <a:lstStyle/>
          <a:p>
            <a:pPr indent="446088">
              <a:lnSpc>
                <a:spcPct val="150000"/>
              </a:lnSpc>
            </a:pPr>
            <a:r>
              <a:rPr lang="en-US" altLang="zh-CN" i="1" dirty="0"/>
              <a:t>n</a:t>
            </a:r>
            <a:r>
              <a:rPr lang="zh-CN" altLang="zh-CN" dirty="0"/>
              <a:t>个记录的文件可经过</a:t>
            </a:r>
            <a:r>
              <a:rPr lang="en-US" altLang="zh-CN" i="1" dirty="0"/>
              <a:t>n</a:t>
            </a:r>
            <a:r>
              <a:rPr lang="en-US" altLang="zh-CN" dirty="0">
                <a:sym typeface="Symbol"/>
              </a:rPr>
              <a:t></a:t>
            </a:r>
            <a:r>
              <a:rPr lang="en-US" altLang="zh-CN" dirty="0"/>
              <a:t>1</a:t>
            </a:r>
            <a:r>
              <a:rPr lang="zh-CN" altLang="zh-CN" dirty="0"/>
              <a:t>次直接选择排序得到有序结果。</a:t>
            </a:r>
          </a:p>
          <a:p>
            <a:pPr indent="446088">
              <a:lnSpc>
                <a:spcPct val="150000"/>
              </a:lnSpc>
            </a:pPr>
            <a:r>
              <a:rPr lang="zh-CN" altLang="zh-CN" b="1" dirty="0"/>
              <a:t>（</a:t>
            </a:r>
            <a:r>
              <a:rPr lang="en-US" altLang="zh-CN" b="1" dirty="0"/>
              <a:t>1</a:t>
            </a:r>
            <a:r>
              <a:rPr lang="zh-CN" altLang="zh-CN" b="1" dirty="0"/>
              <a:t>）初始状态</a:t>
            </a:r>
          </a:p>
          <a:p>
            <a:pPr indent="446088">
              <a:lnSpc>
                <a:spcPct val="150000"/>
              </a:lnSpc>
            </a:pPr>
            <a:r>
              <a:rPr lang="zh-CN" altLang="zh-CN" dirty="0"/>
              <a:t>无序区为</a:t>
            </a:r>
            <a:r>
              <a:rPr lang="en-US" altLang="zh-CN" baseline="-25000" dirty="0"/>
              <a:t> </a:t>
            </a:r>
            <a:r>
              <a:rPr lang="en-US" altLang="zh-CN" dirty="0"/>
              <a:t>R[1..</a:t>
            </a:r>
            <a:r>
              <a:rPr lang="en-US" altLang="zh-CN" i="1" dirty="0"/>
              <a:t>n</a:t>
            </a:r>
            <a:r>
              <a:rPr lang="en-US" altLang="zh-CN" dirty="0"/>
              <a:t>]</a:t>
            </a:r>
            <a:r>
              <a:rPr lang="zh-CN" altLang="zh-CN" dirty="0"/>
              <a:t>，有序区为空。</a:t>
            </a:r>
          </a:p>
          <a:p>
            <a:pPr indent="446088">
              <a:lnSpc>
                <a:spcPct val="150000"/>
              </a:lnSpc>
            </a:pPr>
            <a:r>
              <a:rPr lang="zh-CN" altLang="zh-CN" b="1" dirty="0"/>
              <a:t>（</a:t>
            </a:r>
            <a:r>
              <a:rPr lang="en-US" altLang="zh-CN" b="1" dirty="0"/>
              <a:t>2</a:t>
            </a:r>
            <a:r>
              <a:rPr lang="zh-CN" altLang="zh-CN" b="1" dirty="0"/>
              <a:t>）第</a:t>
            </a:r>
            <a:r>
              <a:rPr lang="en-US" altLang="zh-CN" b="1" dirty="0"/>
              <a:t>1</a:t>
            </a:r>
            <a:r>
              <a:rPr lang="zh-CN" altLang="zh-CN" b="1" dirty="0"/>
              <a:t>次排序</a:t>
            </a:r>
          </a:p>
          <a:p>
            <a:pPr indent="446088">
              <a:lnSpc>
                <a:spcPct val="150000"/>
              </a:lnSpc>
            </a:pPr>
            <a:r>
              <a:rPr lang="zh-CN" altLang="zh-CN" dirty="0"/>
              <a:t>在无序区</a:t>
            </a:r>
            <a:r>
              <a:rPr lang="en-US" altLang="zh-CN" baseline="-25000" dirty="0"/>
              <a:t> </a:t>
            </a:r>
            <a:r>
              <a:rPr lang="en-US" altLang="zh-CN" dirty="0"/>
              <a:t>R[1..</a:t>
            </a:r>
            <a:r>
              <a:rPr lang="en-US" altLang="zh-CN" i="1" dirty="0"/>
              <a:t>n</a:t>
            </a:r>
            <a:r>
              <a:rPr lang="en-US" altLang="zh-CN" dirty="0"/>
              <a:t>]</a:t>
            </a:r>
            <a:r>
              <a:rPr lang="zh-CN" altLang="zh-CN" dirty="0"/>
              <a:t>中选出关键字最小的记录</a:t>
            </a:r>
            <a:r>
              <a:rPr lang="en-US" altLang="zh-CN" baseline="-25000" dirty="0"/>
              <a:t> </a:t>
            </a:r>
            <a:r>
              <a:rPr lang="en-US" altLang="zh-CN" dirty="0"/>
              <a:t>R[</a:t>
            </a:r>
            <a:r>
              <a:rPr lang="en-US" altLang="zh-CN" i="1" dirty="0"/>
              <a:t>k</a:t>
            </a:r>
            <a:r>
              <a:rPr lang="en-US" altLang="zh-CN" dirty="0"/>
              <a:t>]</a:t>
            </a:r>
            <a:r>
              <a:rPr lang="zh-CN" altLang="zh-CN" dirty="0"/>
              <a:t>，将它与无序区的第</a:t>
            </a:r>
            <a:r>
              <a:rPr lang="en-US" altLang="zh-CN" baseline="-25000" dirty="0"/>
              <a:t> </a:t>
            </a:r>
            <a:r>
              <a:rPr lang="en-US" altLang="zh-CN" dirty="0"/>
              <a:t>1</a:t>
            </a:r>
            <a:r>
              <a:rPr lang="en-US" altLang="zh-CN" baseline="-25000" dirty="0"/>
              <a:t> </a:t>
            </a:r>
            <a:r>
              <a:rPr lang="zh-CN" altLang="zh-CN" dirty="0"/>
              <a:t>个记录</a:t>
            </a:r>
            <a:r>
              <a:rPr lang="en-US" altLang="zh-CN" baseline="-25000" dirty="0"/>
              <a:t> </a:t>
            </a:r>
            <a:r>
              <a:rPr lang="en-US" altLang="zh-CN" dirty="0"/>
              <a:t>R[1]</a:t>
            </a:r>
            <a:r>
              <a:rPr lang="zh-CN" altLang="zh-CN" dirty="0"/>
              <a:t>交换，使</a:t>
            </a:r>
            <a:r>
              <a:rPr lang="en-US" altLang="zh-CN" dirty="0"/>
              <a:t>R[1..1]</a:t>
            </a:r>
            <a:r>
              <a:rPr lang="zh-CN" altLang="zh-CN" dirty="0"/>
              <a:t>和</a:t>
            </a:r>
            <a:r>
              <a:rPr lang="en-US" altLang="zh-CN" dirty="0"/>
              <a:t>R[2..</a:t>
            </a:r>
            <a:r>
              <a:rPr lang="en-US" altLang="zh-CN" i="1" dirty="0"/>
              <a:t>n</a:t>
            </a:r>
            <a:r>
              <a:rPr lang="en-US" altLang="zh-CN" dirty="0"/>
              <a:t>]</a:t>
            </a:r>
            <a:r>
              <a:rPr lang="zh-CN" altLang="zh-CN" dirty="0"/>
              <a:t>分别变为记录个数增加</a:t>
            </a:r>
            <a:r>
              <a:rPr lang="en-US" altLang="zh-CN" dirty="0"/>
              <a:t>1</a:t>
            </a:r>
            <a:r>
              <a:rPr lang="zh-CN" altLang="zh-CN" dirty="0"/>
              <a:t>个的新有序区和记录个数减少</a:t>
            </a:r>
            <a:r>
              <a:rPr lang="en-US" altLang="zh-CN" dirty="0"/>
              <a:t>1</a:t>
            </a:r>
            <a:r>
              <a:rPr lang="zh-CN" altLang="zh-CN" dirty="0"/>
              <a:t>个的新无序区</a:t>
            </a:r>
            <a:r>
              <a:rPr lang="zh-CN" altLang="zh-CN" dirty="0" smtClean="0"/>
              <a:t>。</a:t>
            </a:r>
            <a:endParaRPr lang="zh-CN" altLang="zh-CN" dirty="0"/>
          </a:p>
        </p:txBody>
      </p:sp>
    </p:spTree>
    <p:extLst>
      <p:ext uri="{BB962C8B-B14F-4D97-AF65-F5344CB8AC3E}">
        <p14:creationId xmlns:p14="http://schemas.microsoft.com/office/powerpoint/2010/main" val="2651587581"/>
      </p:ext>
    </p:extLst>
  </p:cSld>
  <p:clrMapOvr>
    <a:masterClrMapping/>
  </p:clrMapOvr>
  <mc:AlternateContent xmlns:mc="http://schemas.openxmlformats.org/markup-compatibility/2006" xmlns:p14="http://schemas.microsoft.com/office/powerpoint/2010/main">
    <mc:Choice Requires="p14">
      <p:transition spd="slow" p14:dur="200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．选择排序</a:t>
            </a:r>
          </a:p>
        </p:txBody>
      </p:sp>
      <p:sp>
        <p:nvSpPr>
          <p:cNvPr id="5" name="TextBox 4"/>
          <p:cNvSpPr txBox="1"/>
          <p:nvPr/>
        </p:nvSpPr>
        <p:spPr>
          <a:xfrm>
            <a:off x="914400" y="1467293"/>
            <a:ext cx="10154093" cy="3000821"/>
          </a:xfrm>
          <a:prstGeom prst="rect">
            <a:avLst/>
          </a:prstGeom>
          <a:noFill/>
        </p:spPr>
        <p:txBody>
          <a:bodyPr wrap="square" rtlCol="0">
            <a:spAutoFit/>
          </a:bodyPr>
          <a:lstStyle/>
          <a:p>
            <a:pPr indent="446088">
              <a:lnSpc>
                <a:spcPct val="150000"/>
              </a:lnSpc>
            </a:pPr>
            <a:r>
              <a:rPr lang="zh-CN" altLang="zh-CN" b="1" dirty="0"/>
              <a:t>（</a:t>
            </a:r>
            <a:r>
              <a:rPr lang="en-US" altLang="zh-CN" b="1" dirty="0"/>
              <a:t>3</a:t>
            </a:r>
            <a:r>
              <a:rPr lang="zh-CN" altLang="zh-CN" b="1" dirty="0"/>
              <a:t>）第</a:t>
            </a:r>
            <a:r>
              <a:rPr lang="en-US" altLang="zh-CN" b="1" i="1" dirty="0"/>
              <a:t>i</a:t>
            </a:r>
            <a:r>
              <a:rPr lang="zh-CN" altLang="zh-CN" b="1" dirty="0"/>
              <a:t>次排序</a:t>
            </a:r>
          </a:p>
          <a:p>
            <a:pPr indent="446088">
              <a:lnSpc>
                <a:spcPct val="150000"/>
              </a:lnSpc>
            </a:pPr>
            <a:r>
              <a:rPr lang="zh-CN" altLang="zh-CN" dirty="0"/>
              <a:t>第</a:t>
            </a:r>
            <a:r>
              <a:rPr lang="en-US" altLang="zh-CN" i="1" dirty="0"/>
              <a:t>i</a:t>
            </a:r>
            <a:r>
              <a:rPr lang="zh-CN" altLang="zh-CN" dirty="0"/>
              <a:t>次排序开始时，当前有序区和无序区分别为</a:t>
            </a:r>
            <a:r>
              <a:rPr lang="en-US" altLang="zh-CN" dirty="0"/>
              <a:t>R[1..</a:t>
            </a:r>
            <a:r>
              <a:rPr lang="en-US" altLang="zh-CN" i="1" dirty="0"/>
              <a:t>i</a:t>
            </a:r>
            <a:r>
              <a:rPr lang="en-US" altLang="zh-CN" dirty="0">
                <a:sym typeface="Symbol"/>
              </a:rPr>
              <a:t></a:t>
            </a:r>
            <a:r>
              <a:rPr lang="en-US" altLang="zh-CN" dirty="0"/>
              <a:t>1]</a:t>
            </a:r>
            <a:r>
              <a:rPr lang="zh-CN" altLang="zh-CN" dirty="0"/>
              <a:t>和</a:t>
            </a:r>
            <a:r>
              <a:rPr lang="en-US" altLang="zh-CN" dirty="0"/>
              <a:t>R[</a:t>
            </a:r>
            <a:r>
              <a:rPr lang="en-US" altLang="zh-CN" i="1" dirty="0" err="1"/>
              <a:t>i</a:t>
            </a:r>
            <a:r>
              <a:rPr lang="en-US" altLang="zh-CN" dirty="0" err="1"/>
              <a:t>..</a:t>
            </a:r>
            <a:r>
              <a:rPr lang="en-US" altLang="zh-CN" i="1" dirty="0" err="1"/>
              <a:t>n</a:t>
            </a:r>
            <a:r>
              <a:rPr lang="en-US" altLang="zh-CN" dirty="0"/>
              <a:t>]</a:t>
            </a:r>
            <a:r>
              <a:rPr lang="zh-CN" altLang="zh-CN" dirty="0"/>
              <a:t>（</a:t>
            </a:r>
            <a:r>
              <a:rPr lang="en-US" altLang="zh-CN" dirty="0"/>
              <a:t>1</a:t>
            </a:r>
            <a:r>
              <a:rPr lang="zh-CN" altLang="zh-CN" dirty="0"/>
              <a:t>≤</a:t>
            </a:r>
            <a:r>
              <a:rPr lang="en-US" altLang="zh-CN" i="1" dirty="0"/>
              <a:t>i</a:t>
            </a:r>
            <a:r>
              <a:rPr lang="zh-CN" altLang="zh-CN" dirty="0"/>
              <a:t>≤</a:t>
            </a:r>
            <a:r>
              <a:rPr lang="en-US" altLang="zh-CN" i="1" dirty="0"/>
              <a:t>n</a:t>
            </a:r>
            <a:r>
              <a:rPr lang="en-US" altLang="zh-CN" dirty="0">
                <a:sym typeface="Symbol"/>
              </a:rPr>
              <a:t></a:t>
            </a:r>
            <a:r>
              <a:rPr lang="en-US" altLang="zh-CN" dirty="0"/>
              <a:t>1</a:t>
            </a:r>
            <a:r>
              <a:rPr lang="zh-CN" altLang="zh-CN" dirty="0"/>
              <a:t>）。该次排序从当前无序区中选出关键字最小的记录</a:t>
            </a:r>
            <a:r>
              <a:rPr lang="en-US" altLang="zh-CN" dirty="0"/>
              <a:t>R[</a:t>
            </a:r>
            <a:r>
              <a:rPr lang="en-US" altLang="zh-CN" i="1" dirty="0"/>
              <a:t>k</a:t>
            </a:r>
            <a:r>
              <a:rPr lang="en-US" altLang="zh-CN" dirty="0"/>
              <a:t>]</a:t>
            </a:r>
            <a:r>
              <a:rPr lang="zh-CN" altLang="zh-CN" dirty="0"/>
              <a:t>，将它与无序区的第</a:t>
            </a:r>
            <a:r>
              <a:rPr lang="en-US" altLang="zh-CN" dirty="0"/>
              <a:t>1</a:t>
            </a:r>
            <a:r>
              <a:rPr lang="zh-CN" altLang="zh-CN" dirty="0"/>
              <a:t>个记录</a:t>
            </a:r>
            <a:r>
              <a:rPr lang="en-US" altLang="zh-CN" dirty="0"/>
              <a:t>R[</a:t>
            </a:r>
            <a:r>
              <a:rPr lang="en-US" altLang="zh-CN" i="1" dirty="0"/>
              <a:t>i</a:t>
            </a:r>
            <a:r>
              <a:rPr lang="en-US" altLang="zh-CN" dirty="0"/>
              <a:t>]</a:t>
            </a:r>
            <a:r>
              <a:rPr lang="zh-CN" altLang="zh-CN" dirty="0"/>
              <a:t>交换，使</a:t>
            </a:r>
            <a:r>
              <a:rPr lang="en-US" altLang="zh-CN" dirty="0"/>
              <a:t>R[1..</a:t>
            </a:r>
            <a:r>
              <a:rPr lang="en-US" altLang="zh-CN" i="1" dirty="0"/>
              <a:t>i</a:t>
            </a:r>
            <a:r>
              <a:rPr lang="en-US" altLang="zh-CN" dirty="0"/>
              <a:t>]</a:t>
            </a:r>
            <a:r>
              <a:rPr lang="zh-CN" altLang="zh-CN" dirty="0"/>
              <a:t>和</a:t>
            </a:r>
            <a:r>
              <a:rPr lang="en-US" altLang="zh-CN" dirty="0"/>
              <a:t>R[</a:t>
            </a:r>
            <a:r>
              <a:rPr lang="en-US" altLang="zh-CN" i="1" dirty="0"/>
              <a:t>i</a:t>
            </a:r>
            <a:r>
              <a:rPr lang="en-US" altLang="zh-CN" dirty="0"/>
              <a:t>+1..</a:t>
            </a:r>
            <a:r>
              <a:rPr lang="en-US" altLang="zh-CN" i="1" dirty="0"/>
              <a:t>n</a:t>
            </a:r>
            <a:r>
              <a:rPr lang="en-US" altLang="zh-CN" dirty="0"/>
              <a:t>]</a:t>
            </a:r>
            <a:r>
              <a:rPr lang="zh-CN" altLang="zh-CN" dirty="0"/>
              <a:t>分别变为记录个数增加</a:t>
            </a:r>
            <a:r>
              <a:rPr lang="en-US" altLang="zh-CN" dirty="0"/>
              <a:t>1</a:t>
            </a:r>
            <a:r>
              <a:rPr lang="zh-CN" altLang="zh-CN" dirty="0"/>
              <a:t>个的新有序区和记录个数减少</a:t>
            </a:r>
            <a:r>
              <a:rPr lang="en-US" altLang="zh-CN" dirty="0"/>
              <a:t>1</a:t>
            </a:r>
            <a:r>
              <a:rPr lang="zh-CN" altLang="zh-CN" dirty="0"/>
              <a:t>个的新无序区。</a:t>
            </a:r>
          </a:p>
          <a:p>
            <a:pPr indent="446088">
              <a:lnSpc>
                <a:spcPct val="150000"/>
              </a:lnSpc>
            </a:pPr>
            <a:r>
              <a:rPr lang="zh-CN" altLang="zh-CN" dirty="0"/>
              <a:t>这样，有</a:t>
            </a:r>
            <a:r>
              <a:rPr lang="en-US" altLang="zh-CN" i="1" dirty="0"/>
              <a:t>n</a:t>
            </a:r>
            <a:r>
              <a:rPr lang="zh-CN" altLang="zh-CN" dirty="0"/>
              <a:t>个记录的文件可经过</a:t>
            </a:r>
            <a:r>
              <a:rPr lang="en-US" altLang="zh-CN" i="1" dirty="0"/>
              <a:t>n</a:t>
            </a:r>
            <a:r>
              <a:rPr lang="en-US" altLang="zh-CN" dirty="0">
                <a:sym typeface="Symbol"/>
              </a:rPr>
              <a:t></a:t>
            </a:r>
            <a:r>
              <a:rPr lang="en-US" altLang="zh-CN" dirty="0"/>
              <a:t>1</a:t>
            </a:r>
            <a:r>
              <a:rPr lang="zh-CN" altLang="zh-CN" dirty="0"/>
              <a:t>次直接选择排序得到有序结果。</a:t>
            </a:r>
          </a:p>
          <a:p>
            <a:pPr indent="446088">
              <a:lnSpc>
                <a:spcPct val="150000"/>
              </a:lnSpc>
            </a:pPr>
            <a:r>
              <a:rPr lang="zh-CN" altLang="zh-CN" dirty="0">
                <a:hlinkClick r:id="rId2" action="ppaction://hlinkfile"/>
              </a:rPr>
              <a:t>【例</a:t>
            </a:r>
            <a:r>
              <a:rPr lang="en-US" altLang="zh-CN" b="1" dirty="0">
                <a:hlinkClick r:id="rId2" action="ppaction://hlinkfile"/>
              </a:rPr>
              <a:t>3.23</a:t>
            </a:r>
            <a:r>
              <a:rPr lang="zh-CN" altLang="zh-CN" dirty="0">
                <a:hlinkClick r:id="rId2" action="ppaction://hlinkfile"/>
              </a:rPr>
              <a:t>】 选择排序</a:t>
            </a:r>
            <a:r>
              <a:rPr lang="zh-CN" altLang="zh-CN" dirty="0"/>
              <a:t>。</a:t>
            </a:r>
          </a:p>
          <a:p>
            <a:pPr indent="446088">
              <a:lnSpc>
                <a:spcPct val="150000"/>
              </a:lnSpc>
            </a:pPr>
            <a:r>
              <a:rPr lang="zh-CN" altLang="zh-CN" dirty="0"/>
              <a:t>程序运行结果如图</a:t>
            </a:r>
            <a:r>
              <a:rPr lang="en-US" altLang="zh-CN" dirty="0"/>
              <a:t>3.31</a:t>
            </a:r>
            <a:r>
              <a:rPr lang="zh-CN" altLang="zh-CN" dirty="0"/>
              <a:t>所示</a:t>
            </a:r>
            <a:r>
              <a:rPr lang="zh-CN" altLang="zh-CN" dirty="0" smtClean="0"/>
              <a:t>。</a:t>
            </a:r>
            <a:endParaRPr lang="zh-CN" altLang="zh-CN" dirty="0"/>
          </a:p>
        </p:txBody>
      </p:sp>
      <p:pic>
        <p:nvPicPr>
          <p:cNvPr id="8194" name="图片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9454" y="4468114"/>
            <a:ext cx="4409299" cy="32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5748041"/>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4688956" y="3393513"/>
            <a:ext cx="2955867" cy="482919"/>
          </a:xfrm>
          <a:prstGeom prst="rect">
            <a:avLst/>
          </a:prstGeom>
        </p:spPr>
        <p:txBody>
          <a:bodyPr wrap="square" lIns="144000" tIns="0" rIns="144000" bIns="0">
            <a:noAutofit/>
          </a:bodyPr>
          <a:lstStyle/>
          <a:p>
            <a:r>
              <a:rPr lang="zh-CN" altLang="zh-CN" sz="2800" b="1" dirty="0"/>
              <a:t>迭代与递归算法</a:t>
            </a:r>
          </a:p>
        </p:txBody>
      </p:sp>
      <p:sp>
        <p:nvSpPr>
          <p:cNvPr id="4" name="矩形 3"/>
          <p:cNvSpPr/>
          <p:nvPr/>
        </p:nvSpPr>
        <p:spPr>
          <a:xfrm>
            <a:off x="4848126" y="4009880"/>
            <a:ext cx="1010213"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．迭代</a:t>
            </a:r>
          </a:p>
        </p:txBody>
      </p:sp>
      <p:sp>
        <p:nvSpPr>
          <p:cNvPr id="5" name="矩形 4"/>
          <p:cNvSpPr/>
          <p:nvPr/>
        </p:nvSpPr>
        <p:spPr>
          <a:xfrm>
            <a:off x="6443011" y="4000651"/>
            <a:ext cx="1010213"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．递归</a:t>
            </a:r>
          </a:p>
        </p:txBody>
      </p:sp>
    </p:spTree>
    <p:extLst>
      <p:ext uri="{BB962C8B-B14F-4D97-AF65-F5344CB8AC3E}">
        <p14:creationId xmlns:p14="http://schemas.microsoft.com/office/powerpoint/2010/main" val="3079381993"/>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．继承</a:t>
            </a:r>
          </a:p>
        </p:txBody>
      </p:sp>
      <p:sp>
        <p:nvSpPr>
          <p:cNvPr id="3" name="TextBox 2"/>
          <p:cNvSpPr txBox="1"/>
          <p:nvPr/>
        </p:nvSpPr>
        <p:spPr>
          <a:xfrm>
            <a:off x="1084521" y="1190847"/>
            <a:ext cx="10047767" cy="1021556"/>
          </a:xfrm>
          <a:prstGeom prst="round2DiagRect">
            <a:avLst/>
          </a:prstGeom>
          <a:noFill/>
          <a:ln>
            <a:solidFill>
              <a:schemeClr val="accent1"/>
            </a:solidFill>
          </a:ln>
        </p:spPr>
        <p:txBody>
          <a:bodyPr wrap="square" rtlCol="0">
            <a:spAutoFit/>
          </a:bodyPr>
          <a:lstStyle/>
          <a:p>
            <a:r>
              <a:rPr lang="zh-CN" altLang="zh-CN" dirty="0"/>
              <a:t>如果一个类有两个或两个以上的直接基类，这样的继承结构就称为多重继承或多继承。现实中这种模型屡见不鲜，如一些类似于沙发床的组合功能的产品，它既有沙发的功能，又有床的功能，沙发床应允许同时继承沙发和床的特征，如图</a:t>
            </a:r>
            <a:r>
              <a:rPr lang="en-US" altLang="zh-CN" dirty="0"/>
              <a:t>3.4</a:t>
            </a:r>
            <a:r>
              <a:rPr lang="zh-CN" altLang="zh-CN" dirty="0"/>
              <a:t>所示，更一般的表示如图</a:t>
            </a:r>
            <a:r>
              <a:rPr lang="en-US" altLang="zh-CN" dirty="0"/>
              <a:t>3.5</a:t>
            </a:r>
            <a:r>
              <a:rPr lang="zh-CN" altLang="zh-CN" dirty="0"/>
              <a:t>所示</a:t>
            </a:r>
            <a:r>
              <a:rPr lang="zh-CN" altLang="zh-CN" dirty="0" smtClean="0"/>
              <a:t>。</a:t>
            </a:r>
            <a:endParaRPr lang="zh-CN" altLang="zh-CN" dirty="0"/>
          </a:p>
        </p:txBody>
      </p:sp>
      <p:pic>
        <p:nvPicPr>
          <p:cNvPr id="3074" name="Picture 2" descr="3t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4368" y="3168646"/>
            <a:ext cx="2365707" cy="130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descr="3t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12687" y="2430832"/>
            <a:ext cx="2880168" cy="27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337046"/>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．迭代</a:t>
            </a:r>
          </a:p>
        </p:txBody>
      </p:sp>
      <p:sp>
        <p:nvSpPr>
          <p:cNvPr id="3" name="TextBox 2"/>
          <p:cNvSpPr txBox="1"/>
          <p:nvPr/>
        </p:nvSpPr>
        <p:spPr>
          <a:xfrm>
            <a:off x="850605" y="1286540"/>
            <a:ext cx="10356111" cy="2531527"/>
          </a:xfrm>
          <a:prstGeom prst="rect">
            <a:avLst/>
          </a:prstGeom>
          <a:noFill/>
        </p:spPr>
        <p:txBody>
          <a:bodyPr wrap="square" rtlCol="0">
            <a:spAutoFit/>
          </a:bodyPr>
          <a:lstStyle/>
          <a:p>
            <a:pPr indent="446088">
              <a:lnSpc>
                <a:spcPct val="150000"/>
              </a:lnSpc>
            </a:pPr>
            <a:r>
              <a:rPr lang="zh-CN" altLang="zh-CN" dirty="0"/>
              <a:t>迭代，实际上是指多次利用同一公式进行计算的过程。每次将上一次计算结果再代入到公式进行计算。下面通过【例</a:t>
            </a:r>
            <a:r>
              <a:rPr lang="en-US" altLang="zh-CN" dirty="0"/>
              <a:t>3.24</a:t>
            </a:r>
            <a:r>
              <a:rPr lang="zh-CN" altLang="zh-CN" dirty="0"/>
              <a:t>】来介绍这种算法。</a:t>
            </a:r>
          </a:p>
          <a:p>
            <a:pPr indent="446088">
              <a:lnSpc>
                <a:spcPct val="150000"/>
              </a:lnSpc>
            </a:pPr>
            <a:r>
              <a:rPr lang="zh-CN" altLang="zh-CN" dirty="0">
                <a:hlinkClick r:id="rId2" action="ppaction://hlinkfile"/>
              </a:rPr>
              <a:t>【例</a:t>
            </a:r>
            <a:r>
              <a:rPr lang="en-US" altLang="zh-CN" b="1" dirty="0">
                <a:hlinkClick r:id="rId2" action="ppaction://hlinkfile"/>
              </a:rPr>
              <a:t>3.24</a:t>
            </a:r>
            <a:r>
              <a:rPr lang="zh-CN" altLang="zh-CN" dirty="0">
                <a:hlinkClick r:id="rId2" action="ppaction://hlinkfile"/>
              </a:rPr>
              <a:t>】 求平方根</a:t>
            </a:r>
            <a:r>
              <a:rPr lang="zh-CN" altLang="zh-CN" dirty="0" smtClean="0"/>
              <a:t>。</a:t>
            </a:r>
            <a:endParaRPr lang="en-US" altLang="zh-CN" dirty="0" smtClean="0"/>
          </a:p>
          <a:p>
            <a:pPr indent="446088">
              <a:lnSpc>
                <a:spcPct val="150000"/>
              </a:lnSpc>
            </a:pPr>
            <a:r>
              <a:rPr lang="zh-CN" altLang="zh-CN" dirty="0"/>
              <a:t>上述公式的直观解释是，取</a:t>
            </a:r>
            <a:r>
              <a:rPr lang="en-US" altLang="zh-CN" dirty="0"/>
              <a:t>1</a:t>
            </a:r>
            <a:r>
              <a:rPr lang="zh-CN" altLang="zh-CN" dirty="0"/>
              <a:t>～</a:t>
            </a:r>
            <a:r>
              <a:rPr lang="en-US" altLang="zh-CN" i="1" dirty="0"/>
              <a:t>a</a:t>
            </a:r>
            <a:r>
              <a:rPr lang="zh-CN" altLang="zh-CN" dirty="0"/>
              <a:t>之间的一个值（这里取</a:t>
            </a:r>
            <a:r>
              <a:rPr lang="en-US" altLang="zh-CN" dirty="0"/>
              <a:t>1</a:t>
            </a:r>
            <a:r>
              <a:rPr lang="zh-CN" altLang="zh-CN" dirty="0"/>
              <a:t>）作为</a:t>
            </a:r>
            <a:r>
              <a:rPr lang="en-US" altLang="zh-CN" i="1" dirty="0"/>
              <a:t>f</a:t>
            </a:r>
            <a:r>
              <a:rPr lang="zh-CN" altLang="zh-CN" dirty="0"/>
              <a:t>，然后求</a:t>
            </a:r>
            <a:r>
              <a:rPr lang="en-US" altLang="zh-CN" i="1" dirty="0"/>
              <a:t>f</a:t>
            </a:r>
            <a:r>
              <a:rPr lang="zh-CN" altLang="zh-CN" dirty="0"/>
              <a:t>与</a:t>
            </a:r>
            <a:r>
              <a:rPr lang="en-US" altLang="zh-CN" i="1" dirty="0"/>
              <a:t>a</a:t>
            </a:r>
            <a:r>
              <a:rPr lang="en-US" altLang="zh-CN" dirty="0"/>
              <a:t>/</a:t>
            </a:r>
            <a:r>
              <a:rPr lang="en-US" altLang="zh-CN" i="1" dirty="0"/>
              <a:t>f</a:t>
            </a:r>
            <a:r>
              <a:rPr lang="zh-CN" altLang="zh-CN" dirty="0"/>
              <a:t>之间的算术平均值作为新的</a:t>
            </a:r>
            <a:r>
              <a:rPr lang="en-US" altLang="zh-CN" i="1" dirty="0"/>
              <a:t>f</a:t>
            </a:r>
            <a:r>
              <a:rPr lang="zh-CN" altLang="zh-CN" dirty="0"/>
              <a:t>。由于平方根总位于</a:t>
            </a:r>
            <a:r>
              <a:rPr lang="en-US" altLang="zh-CN" i="1" dirty="0"/>
              <a:t>f</a:t>
            </a:r>
            <a:r>
              <a:rPr lang="zh-CN" altLang="zh-CN" dirty="0"/>
              <a:t>与</a:t>
            </a:r>
            <a:r>
              <a:rPr lang="en-US" altLang="zh-CN" i="1" dirty="0"/>
              <a:t>a</a:t>
            </a:r>
            <a:r>
              <a:rPr lang="en-US" altLang="zh-CN" dirty="0"/>
              <a:t>/</a:t>
            </a:r>
            <a:r>
              <a:rPr lang="en-US" altLang="zh-CN" i="1" dirty="0"/>
              <a:t>f</a:t>
            </a:r>
            <a:r>
              <a:rPr lang="zh-CN" altLang="zh-CN" dirty="0"/>
              <a:t>之间，这样多次迭代运算就可以逼近平方根。</a:t>
            </a:r>
          </a:p>
          <a:p>
            <a:pPr indent="446088">
              <a:lnSpc>
                <a:spcPct val="150000"/>
              </a:lnSpc>
            </a:pPr>
            <a:r>
              <a:rPr lang="zh-CN" altLang="zh-CN" dirty="0"/>
              <a:t>程序运行结果如图</a:t>
            </a:r>
            <a:r>
              <a:rPr lang="en-US" altLang="zh-CN" dirty="0"/>
              <a:t>3.32</a:t>
            </a:r>
            <a:r>
              <a:rPr lang="zh-CN" altLang="zh-CN" dirty="0"/>
              <a:t>所示。</a:t>
            </a:r>
          </a:p>
        </p:txBody>
      </p:sp>
      <p:pic>
        <p:nvPicPr>
          <p:cNvPr id="9218" name="图片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0812" y="3803189"/>
            <a:ext cx="6334770" cy="513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592118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．递归</a:t>
            </a:r>
          </a:p>
        </p:txBody>
      </p:sp>
      <p:sp>
        <p:nvSpPr>
          <p:cNvPr id="6" name="TextBox 5"/>
          <p:cNvSpPr txBox="1"/>
          <p:nvPr/>
        </p:nvSpPr>
        <p:spPr>
          <a:xfrm>
            <a:off x="946298" y="1222744"/>
            <a:ext cx="10154093" cy="1754326"/>
          </a:xfrm>
          <a:prstGeom prst="rect">
            <a:avLst/>
          </a:prstGeom>
          <a:noFill/>
        </p:spPr>
        <p:txBody>
          <a:bodyPr wrap="square" rtlCol="0">
            <a:spAutoFit/>
          </a:bodyPr>
          <a:lstStyle/>
          <a:p>
            <a:pPr indent="446088"/>
            <a:r>
              <a:rPr lang="zh-CN" altLang="zh-CN" dirty="0"/>
              <a:t>下面举一个用递归方法解决经典的汉诺塔问题的例子。</a:t>
            </a:r>
          </a:p>
          <a:p>
            <a:pPr indent="446088"/>
            <a:r>
              <a:rPr lang="zh-CN" altLang="zh-CN" dirty="0"/>
              <a:t>【例</a:t>
            </a:r>
            <a:r>
              <a:rPr lang="en-US" altLang="zh-CN" b="1" dirty="0"/>
              <a:t>3.25</a:t>
            </a:r>
            <a:r>
              <a:rPr lang="zh-CN" altLang="zh-CN" dirty="0"/>
              <a:t>】 递归解决汉诺塔问题。</a:t>
            </a:r>
          </a:p>
          <a:p>
            <a:pPr indent="446088"/>
            <a:r>
              <a:rPr lang="zh-CN" altLang="zh-CN" dirty="0"/>
              <a:t>问题描述：古代有一个梵塔，塔内有</a:t>
            </a:r>
            <a:r>
              <a:rPr lang="en-US" altLang="zh-CN" dirty="0"/>
              <a:t>A</a:t>
            </a:r>
            <a:r>
              <a:rPr lang="zh-CN" altLang="zh-CN" dirty="0"/>
              <a:t>、</a:t>
            </a:r>
            <a:r>
              <a:rPr lang="en-US" altLang="zh-CN" dirty="0"/>
              <a:t>B</a:t>
            </a:r>
            <a:r>
              <a:rPr lang="zh-CN" altLang="zh-CN" dirty="0"/>
              <a:t>、</a:t>
            </a:r>
            <a:r>
              <a:rPr lang="en-US" altLang="zh-CN" dirty="0"/>
              <a:t>C 3</a:t>
            </a:r>
            <a:r>
              <a:rPr lang="en-US" altLang="zh-CN" baseline="-25000" dirty="0"/>
              <a:t> </a:t>
            </a:r>
            <a:r>
              <a:rPr lang="zh-CN" altLang="zh-CN" dirty="0"/>
              <a:t>个座位。开始时</a:t>
            </a:r>
            <a:r>
              <a:rPr lang="en-US" altLang="zh-CN" baseline="-25000" dirty="0"/>
              <a:t> </a:t>
            </a:r>
            <a:r>
              <a:rPr lang="en-US" altLang="zh-CN" dirty="0"/>
              <a:t>A</a:t>
            </a:r>
            <a:r>
              <a:rPr lang="zh-CN" altLang="zh-CN" dirty="0"/>
              <a:t>座有</a:t>
            </a:r>
            <a:r>
              <a:rPr lang="en-US" altLang="zh-CN" baseline="-25000" dirty="0"/>
              <a:t> </a:t>
            </a:r>
            <a:r>
              <a:rPr lang="en-US" altLang="zh-CN" dirty="0"/>
              <a:t>5</a:t>
            </a:r>
            <a:r>
              <a:rPr lang="zh-CN" altLang="zh-CN" dirty="0"/>
              <a:t>个盘子，盘子大小不等，大的在上，小的在下。有一位僧侣想把这</a:t>
            </a:r>
            <a:r>
              <a:rPr lang="en-US" altLang="zh-CN" baseline="-25000" dirty="0"/>
              <a:t> </a:t>
            </a:r>
            <a:r>
              <a:rPr lang="en-US" altLang="zh-CN" dirty="0"/>
              <a:t>5</a:t>
            </a:r>
            <a:r>
              <a:rPr lang="en-US" altLang="zh-CN" baseline="-25000" dirty="0"/>
              <a:t> </a:t>
            </a:r>
            <a:r>
              <a:rPr lang="zh-CN" altLang="zh-CN" dirty="0"/>
              <a:t>个盘子从</a:t>
            </a:r>
            <a:r>
              <a:rPr lang="en-US" altLang="zh-CN" baseline="-25000" dirty="0"/>
              <a:t> </a:t>
            </a:r>
            <a:r>
              <a:rPr lang="en-US" altLang="zh-CN" dirty="0"/>
              <a:t>A</a:t>
            </a:r>
            <a:r>
              <a:rPr lang="en-US" altLang="zh-CN" baseline="-25000" dirty="0"/>
              <a:t> </a:t>
            </a:r>
            <a:r>
              <a:rPr lang="zh-CN" altLang="zh-CN" dirty="0"/>
              <a:t>座移到</a:t>
            </a:r>
            <a:r>
              <a:rPr lang="en-US" altLang="zh-CN" baseline="-25000" dirty="0"/>
              <a:t> </a:t>
            </a:r>
            <a:r>
              <a:rPr lang="en-US" altLang="zh-CN" dirty="0"/>
              <a:t>C</a:t>
            </a:r>
            <a:r>
              <a:rPr lang="en-US" altLang="zh-CN" baseline="-25000" dirty="0"/>
              <a:t> </a:t>
            </a:r>
            <a:r>
              <a:rPr lang="zh-CN" altLang="zh-CN" dirty="0"/>
              <a:t>座（如图</a:t>
            </a:r>
            <a:r>
              <a:rPr lang="en-US" altLang="zh-CN" dirty="0"/>
              <a:t>3.33</a:t>
            </a:r>
            <a:r>
              <a:rPr lang="en-US" altLang="zh-CN" baseline="-25000" dirty="0"/>
              <a:t> </a:t>
            </a:r>
            <a:r>
              <a:rPr lang="zh-CN" altLang="zh-CN" dirty="0"/>
              <a:t>所示），规定每次只允许移动一个盘，且在移动过程中</a:t>
            </a:r>
            <a:r>
              <a:rPr lang="en-US" altLang="zh-CN" baseline="-25000" dirty="0"/>
              <a:t> </a:t>
            </a:r>
            <a:r>
              <a:rPr lang="en-US" altLang="zh-CN" dirty="0"/>
              <a:t>3</a:t>
            </a:r>
            <a:r>
              <a:rPr lang="en-US" altLang="zh-CN" baseline="-25000" dirty="0"/>
              <a:t> </a:t>
            </a:r>
            <a:r>
              <a:rPr lang="zh-CN" altLang="zh-CN" dirty="0"/>
              <a:t>个座位上始终保持大盘在下，小盘在上。移动过程中可以使用</a:t>
            </a:r>
            <a:r>
              <a:rPr lang="en-US" altLang="zh-CN" baseline="-25000" dirty="0"/>
              <a:t> </a:t>
            </a:r>
            <a:r>
              <a:rPr lang="en-US" altLang="zh-CN" dirty="0"/>
              <a:t>B</a:t>
            </a:r>
            <a:r>
              <a:rPr lang="zh-CN" altLang="zh-CN" dirty="0"/>
              <a:t>座，要求编写程序打印出移动的步骤</a:t>
            </a:r>
            <a:r>
              <a:rPr lang="zh-CN" altLang="zh-CN" dirty="0" smtClean="0"/>
              <a:t>。</a:t>
            </a:r>
            <a:endParaRPr lang="zh-CN" altLang="zh-CN" dirty="0"/>
          </a:p>
        </p:txBody>
      </p:sp>
      <p:pic>
        <p:nvPicPr>
          <p:cNvPr id="10242" name="Picture 2" descr="3t3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5042" y="3222107"/>
            <a:ext cx="5523023" cy="215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1012552"/>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．递归</a:t>
            </a:r>
          </a:p>
        </p:txBody>
      </p:sp>
      <p:sp>
        <p:nvSpPr>
          <p:cNvPr id="3" name="矩形 2"/>
          <p:cNvSpPr/>
          <p:nvPr/>
        </p:nvSpPr>
        <p:spPr>
          <a:xfrm>
            <a:off x="1049079" y="1234505"/>
            <a:ext cx="6096000" cy="646331"/>
          </a:xfrm>
          <a:prstGeom prst="rect">
            <a:avLst/>
          </a:prstGeom>
        </p:spPr>
        <p:txBody>
          <a:bodyPr>
            <a:spAutoFit/>
          </a:bodyPr>
          <a:lstStyle/>
          <a:p>
            <a:r>
              <a:rPr lang="zh-CN" altLang="zh-CN" dirty="0"/>
              <a:t>使用递归方法解决汉</a:t>
            </a:r>
            <a:r>
              <a:rPr lang="zh-CN" altLang="zh-CN" dirty="0">
                <a:hlinkClick r:id="rId2" action="ppaction://hlinkfile"/>
              </a:rPr>
              <a:t>诺塔问题的</a:t>
            </a:r>
            <a:r>
              <a:rPr lang="zh-CN" altLang="zh-CN" dirty="0" smtClean="0">
                <a:hlinkClick r:id="rId2" action="ppaction://hlinkfile"/>
              </a:rPr>
              <a:t>程序代码</a:t>
            </a:r>
            <a:r>
              <a:rPr lang="zh-CN" altLang="en-US" dirty="0" smtClean="0">
                <a:hlinkClick r:id="rId2" action="ppaction://hlinkfile"/>
              </a:rPr>
              <a:t>。</a:t>
            </a:r>
            <a:endParaRPr lang="zh-CN" altLang="zh-CN" dirty="0"/>
          </a:p>
          <a:p>
            <a:r>
              <a:rPr lang="zh-CN" altLang="zh-CN" dirty="0"/>
              <a:t>程序运行结果如图</a:t>
            </a:r>
            <a:r>
              <a:rPr lang="en-US" altLang="zh-CN" dirty="0"/>
              <a:t>3.34</a:t>
            </a:r>
            <a:r>
              <a:rPr lang="zh-CN" altLang="zh-CN" dirty="0"/>
              <a:t>所示。</a:t>
            </a:r>
          </a:p>
        </p:txBody>
      </p:sp>
      <p:pic>
        <p:nvPicPr>
          <p:cNvPr id="11266" name="图片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9812" y="1880836"/>
            <a:ext cx="2799574" cy="4494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284693"/>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a16="http://schemas.microsoft.com/office/drawing/2014/main" xmlns=""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xmlns=""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xmlns=""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xmlns=""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xmlns=""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xmlns=""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xmlns=""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xmlns=""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xmlns=""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xmlns=""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xmlns=""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xmlns=""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xmlns=""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xmlns=""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xmlns=""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xmlns=""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xmlns=""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xmlns=""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xmlns=""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xmlns=""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xmlns=""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xmlns=""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xmlns=""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xmlns=""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xmlns=""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xmlns=""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xmlns=""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xmlns=""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xmlns=""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xmlns=""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xmlns=""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xmlns=""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xmlns=""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xmlns=""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xmlns=""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xmlns=""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xmlns=""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xmlns=""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xmlns=""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xmlns=""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xmlns=""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xmlns=""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xmlns=""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xmlns=""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xmlns=""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xmlns=""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xmlns=""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xmlns=""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xmlns=""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xmlns=""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xmlns=""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xmlns=""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xmlns=""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xmlns=""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xmlns=""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xmlns=""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xmlns=""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xmlns=""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xmlns=""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xmlns=""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xmlns=""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xmlns=""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xmlns=""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xmlns=""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xmlns=""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xmlns=""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a16="http://schemas.microsoft.com/office/drawing/2014/main" xmlns=""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xmlns=""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xmlns=""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xmlns=""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xmlns=""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xmlns=""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a16="http://schemas.microsoft.com/office/drawing/2014/main" xmlns=""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01433" y="-804776"/>
            <a:ext cx="609600" cy="609600"/>
          </a:xfrm>
          <a:prstGeom prst="rect">
            <a:avLst/>
          </a:prstGeom>
        </p:spPr>
      </p:pic>
      <p:sp>
        <p:nvSpPr>
          <p:cNvPr id="105" name="文本框 16">
            <a:extLst>
              <a:ext uri="{FF2B5EF4-FFF2-40B4-BE49-F238E27FC236}">
                <a16:creationId xmlns="" xmlns:a16="http://schemas.microsoft.com/office/drawing/2014/main" id="{F3F3EE3B-757A-4D8C-BC82-A7A8EC5383FF}"/>
              </a:ext>
            </a:extLst>
          </p:cNvPr>
          <p:cNvSpPr txBox="1"/>
          <p:nvPr/>
        </p:nvSpPr>
        <p:spPr>
          <a:xfrm>
            <a:off x="2804623" y="1498184"/>
            <a:ext cx="7334059" cy="923330"/>
          </a:xfrm>
          <a:prstGeom prst="rect">
            <a:avLst/>
          </a:prstGeom>
          <a:noFill/>
        </p:spPr>
        <p:txBody>
          <a:bodyPr wrap="none" rtlCol="0">
            <a:spAutoFit/>
          </a:bodyPr>
          <a:lstStyle/>
          <a:p>
            <a:r>
              <a:rPr lang="zh-CN" altLang="en-US" sz="5400" b="1" dirty="0" smtClean="0">
                <a:solidFill>
                  <a:srgbClr val="9F604C"/>
                </a:solidFill>
                <a:latin typeface="+mj-ea"/>
                <a:ea typeface="+mj-ea"/>
              </a:rPr>
              <a:t>第</a:t>
            </a:r>
            <a:r>
              <a:rPr lang="en-US" altLang="zh-CN" sz="5400" b="1" dirty="0" smtClean="0">
                <a:solidFill>
                  <a:srgbClr val="9F604C"/>
                </a:solidFill>
                <a:latin typeface="+mj-ea"/>
                <a:ea typeface="+mj-ea"/>
              </a:rPr>
              <a:t>3</a:t>
            </a:r>
            <a:r>
              <a:rPr lang="zh-CN" altLang="en-US" sz="5400" b="1" dirty="0" smtClean="0">
                <a:solidFill>
                  <a:srgbClr val="9F604C"/>
                </a:solidFill>
                <a:latin typeface="+mj-ea"/>
                <a:ea typeface="+mj-ea"/>
              </a:rPr>
              <a:t>章 </a:t>
            </a:r>
            <a:r>
              <a:rPr lang="en-US" altLang="zh-CN" sz="5400" b="1" dirty="0">
                <a:solidFill>
                  <a:srgbClr val="9F604C"/>
                </a:solidFill>
                <a:latin typeface="+mj-ea"/>
                <a:ea typeface="+mj-ea"/>
              </a:rPr>
              <a:t>C#</a:t>
            </a:r>
            <a:r>
              <a:rPr lang="zh-CN" altLang="zh-CN" sz="5400" b="1" dirty="0">
                <a:solidFill>
                  <a:srgbClr val="9F604C"/>
                </a:solidFill>
                <a:latin typeface="+mj-ea"/>
                <a:ea typeface="+mj-ea"/>
              </a:rPr>
              <a:t>面向对象编程</a:t>
            </a:r>
          </a:p>
        </p:txBody>
      </p:sp>
      <p:sp>
        <p:nvSpPr>
          <p:cNvPr id="120" name="文本框 16">
            <a:extLst>
              <a:ext uri="{FF2B5EF4-FFF2-40B4-BE49-F238E27FC236}">
                <a16:creationId xmlns="" xmlns:a16="http://schemas.microsoft.com/office/drawing/2014/main" id="{F3F3EE3B-757A-4D8C-BC82-A7A8EC5383FF}"/>
              </a:ext>
            </a:extLst>
          </p:cNvPr>
          <p:cNvSpPr txBox="1"/>
          <p:nvPr/>
        </p:nvSpPr>
        <p:spPr>
          <a:xfrm>
            <a:off x="7709704" y="3627471"/>
            <a:ext cx="2281394" cy="584775"/>
          </a:xfrm>
          <a:prstGeom prst="rect">
            <a:avLst/>
          </a:prstGeom>
          <a:noFill/>
        </p:spPr>
        <p:txBody>
          <a:bodyPr wrap="none" rtlCol="0">
            <a:spAutoFit/>
          </a:bodyPr>
          <a:lstStyle/>
          <a:p>
            <a:r>
              <a:rPr lang="en-US" altLang="zh-CN" sz="3200" b="1" dirty="0" smtClean="0"/>
              <a:t>——</a:t>
            </a:r>
            <a:r>
              <a:rPr lang="zh-CN" altLang="zh-CN" sz="3200" b="1" dirty="0"/>
              <a:t>异</a:t>
            </a:r>
            <a:r>
              <a:rPr lang="en-US" altLang="zh-CN" sz="3200" b="1" dirty="0"/>
              <a:t>    </a:t>
            </a:r>
            <a:r>
              <a:rPr lang="zh-CN" altLang="zh-CN" sz="3200" b="1" dirty="0"/>
              <a:t>常</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504065043"/>
      </p:ext>
    </p:extLst>
  </p:cSld>
  <p:clrMapOvr>
    <a:masterClrMapping/>
  </p:clrMapOvr>
  <mc:AlternateContent xmlns:mc="http://schemas.openxmlformats.org/markup-compatibility/2006" xmlns:p14="http://schemas.microsoft.com/office/powerpoint/2010/main">
    <mc:Choice Requires="p14">
      <p:transition spd="slow" p14:dur="3900" advClick="0" advTm="0">
        <p14:glitter pattern="hexago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4869717" y="3393513"/>
            <a:ext cx="2573081" cy="482919"/>
          </a:xfrm>
          <a:prstGeom prst="rect">
            <a:avLst/>
          </a:prstGeom>
        </p:spPr>
        <p:txBody>
          <a:bodyPr wrap="square" lIns="144000" tIns="0" rIns="144000" bIns="0">
            <a:noAutofit/>
          </a:bodyPr>
          <a:lstStyle/>
          <a:p>
            <a:r>
              <a:rPr lang="zh-CN" altLang="zh-CN" sz="2800" b="1" dirty="0"/>
              <a:t>异常与异常类</a:t>
            </a:r>
          </a:p>
        </p:txBody>
      </p:sp>
      <p:sp>
        <p:nvSpPr>
          <p:cNvPr id="4" name="矩形 3"/>
          <p:cNvSpPr/>
          <p:nvPr/>
        </p:nvSpPr>
        <p:spPr>
          <a:xfrm>
            <a:off x="4720530" y="4009880"/>
            <a:ext cx="1010213"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．异常</a:t>
            </a:r>
          </a:p>
        </p:txBody>
      </p:sp>
      <p:sp>
        <p:nvSpPr>
          <p:cNvPr id="5" name="矩形 4"/>
          <p:cNvSpPr/>
          <p:nvPr/>
        </p:nvSpPr>
        <p:spPr>
          <a:xfrm>
            <a:off x="6315415" y="4000651"/>
            <a:ext cx="1242648"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．异常类</a:t>
            </a:r>
          </a:p>
        </p:txBody>
      </p:sp>
    </p:spTree>
    <p:extLst>
      <p:ext uri="{BB962C8B-B14F-4D97-AF65-F5344CB8AC3E}">
        <p14:creationId xmlns:p14="http://schemas.microsoft.com/office/powerpoint/2010/main" val="3804108195"/>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．异常</a:t>
            </a:r>
          </a:p>
        </p:txBody>
      </p:sp>
      <p:sp>
        <p:nvSpPr>
          <p:cNvPr id="3" name="TextBox 2"/>
          <p:cNvSpPr txBox="1"/>
          <p:nvPr/>
        </p:nvSpPr>
        <p:spPr>
          <a:xfrm>
            <a:off x="1350335" y="1658679"/>
            <a:ext cx="9558670" cy="2210360"/>
          </a:xfrm>
          <a:prstGeom prst="plaque">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nSpc>
                <a:spcPct val="150000"/>
              </a:lnSpc>
            </a:pPr>
            <a:r>
              <a:rPr lang="en-US" altLang="zh-CN" dirty="0"/>
              <a:t>Win32 API</a:t>
            </a:r>
            <a:r>
              <a:rPr lang="zh-CN" altLang="zh-CN" dirty="0"/>
              <a:t>程序出现错误时，没有使用异常处理机制进行处理，大多数的</a:t>
            </a:r>
            <a:r>
              <a:rPr lang="en-US" altLang="zh-CN" baseline="-25000" dirty="0"/>
              <a:t> </a:t>
            </a:r>
            <a:r>
              <a:rPr lang="en-US" altLang="zh-CN" dirty="0"/>
              <a:t>Win32 API</a:t>
            </a:r>
            <a:r>
              <a:rPr lang="zh-CN" altLang="zh-CN" dirty="0"/>
              <a:t>都通过返回布尔值</a:t>
            </a:r>
            <a:r>
              <a:rPr lang="en-US" altLang="zh-CN" dirty="0"/>
              <a:t>false</a:t>
            </a:r>
            <a:r>
              <a:rPr lang="zh-CN" altLang="zh-CN" dirty="0"/>
              <a:t>来表示函数调用出了问题。</a:t>
            </a:r>
            <a:r>
              <a:rPr lang="en-US" altLang="zh-CN" dirty="0"/>
              <a:t>C#</a:t>
            </a:r>
            <a:r>
              <a:rPr lang="zh-CN" altLang="zh-CN" dirty="0"/>
              <a:t>异常返回的不再是简单的</a:t>
            </a:r>
            <a:r>
              <a:rPr lang="en-US" altLang="zh-CN" dirty="0"/>
              <a:t>true</a:t>
            </a:r>
            <a:r>
              <a:rPr lang="zh-CN" altLang="zh-CN" dirty="0"/>
              <a:t>或</a:t>
            </a:r>
            <a:r>
              <a:rPr lang="en-US" altLang="zh-CN" dirty="0"/>
              <a:t>false</a:t>
            </a:r>
            <a:r>
              <a:rPr lang="zh-CN" altLang="zh-CN" dirty="0"/>
              <a:t>，而是异常传播，每一个异常都包含一个描述字符串，通过这些字符串提供的信息就可以判断程序在哪出了问题。经这样的处理后，程序更加容易阅读、维护和升级</a:t>
            </a:r>
            <a:r>
              <a:rPr lang="zh-CN" altLang="zh-CN" dirty="0" smtClean="0"/>
              <a:t>。</a:t>
            </a:r>
            <a:endParaRPr lang="zh-CN" altLang="zh-CN" dirty="0"/>
          </a:p>
        </p:txBody>
      </p:sp>
    </p:spTree>
    <p:extLst>
      <p:ext uri="{BB962C8B-B14F-4D97-AF65-F5344CB8AC3E}">
        <p14:creationId xmlns:p14="http://schemas.microsoft.com/office/powerpoint/2010/main" val="2941012552"/>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．异常类</a:t>
            </a:r>
          </a:p>
        </p:txBody>
      </p:sp>
      <p:sp>
        <p:nvSpPr>
          <p:cNvPr id="3" name="TextBox 2"/>
          <p:cNvSpPr txBox="1"/>
          <p:nvPr/>
        </p:nvSpPr>
        <p:spPr>
          <a:xfrm>
            <a:off x="861237" y="1371600"/>
            <a:ext cx="10334847" cy="1285032"/>
          </a:xfrm>
          <a:prstGeom prst="rect">
            <a:avLst/>
          </a:prstGeom>
          <a:noFill/>
        </p:spPr>
        <p:txBody>
          <a:bodyPr wrap="square" rtlCol="0">
            <a:spAutoFit/>
          </a:bodyPr>
          <a:lstStyle/>
          <a:p>
            <a:pPr indent="446088">
              <a:lnSpc>
                <a:spcPct val="150000"/>
              </a:lnSpc>
            </a:pPr>
            <a:r>
              <a:rPr lang="en-US" altLang="zh-CN" dirty="0" err="1"/>
              <a:t>System.Exception</a:t>
            </a:r>
            <a:r>
              <a:rPr lang="zh-CN" altLang="zh-CN" dirty="0"/>
              <a:t>类是异常类的基类，由于它不能反映具体的异常信息，故一般不直接使用，而是用它的派生类。</a:t>
            </a:r>
          </a:p>
          <a:p>
            <a:pPr indent="446088">
              <a:lnSpc>
                <a:spcPct val="150000"/>
              </a:lnSpc>
            </a:pPr>
            <a:r>
              <a:rPr lang="en-US" altLang="zh-CN" dirty="0" err="1"/>
              <a:t>System.Exception</a:t>
            </a:r>
            <a:r>
              <a:rPr lang="zh-CN" altLang="zh-CN" dirty="0"/>
              <a:t>提供了一些了解异常信息的属性，如表</a:t>
            </a:r>
            <a:r>
              <a:rPr lang="en-US" altLang="zh-CN" dirty="0"/>
              <a:t>3.7</a:t>
            </a:r>
            <a:r>
              <a:rPr lang="zh-CN" altLang="zh-CN" dirty="0"/>
              <a:t>所示</a:t>
            </a:r>
            <a:r>
              <a:rPr lang="zh-CN" altLang="zh-CN" dirty="0" smtClean="0"/>
              <a:t>。</a:t>
            </a:r>
            <a:endParaRPr lang="zh-CN" altLang="zh-CN" dirty="0"/>
          </a:p>
        </p:txBody>
      </p:sp>
      <p:graphicFrame>
        <p:nvGraphicFramePr>
          <p:cNvPr id="5" name="表格 4"/>
          <p:cNvGraphicFramePr>
            <a:graphicFrameLocks noGrp="1"/>
          </p:cNvGraphicFramePr>
          <p:nvPr>
            <p:extLst>
              <p:ext uri="{D42A27DB-BD31-4B8C-83A1-F6EECF244321}">
                <p14:modId xmlns:p14="http://schemas.microsoft.com/office/powerpoint/2010/main" val="331225599"/>
              </p:ext>
            </p:extLst>
          </p:nvPr>
        </p:nvGraphicFramePr>
        <p:xfrm>
          <a:off x="2030818" y="2870375"/>
          <a:ext cx="7995683" cy="2339582"/>
        </p:xfrm>
        <a:graphic>
          <a:graphicData uri="http://schemas.openxmlformats.org/drawingml/2006/table">
            <a:tbl>
              <a:tblPr/>
              <a:tblGrid>
                <a:gridCol w="1517580"/>
                <a:gridCol w="1295301"/>
                <a:gridCol w="1196154"/>
                <a:gridCol w="3986648"/>
              </a:tblGrid>
              <a:tr h="334226">
                <a:tc>
                  <a:txBody>
                    <a:bodyPr/>
                    <a:lstStyle/>
                    <a:p>
                      <a:pPr algn="ctr">
                        <a:lnSpc>
                          <a:spcPts val="1400"/>
                        </a:lnSpc>
                        <a:spcAft>
                          <a:spcPts val="0"/>
                        </a:spcAft>
                      </a:pPr>
                      <a:r>
                        <a:rPr lang="zh-CN" sz="1400" kern="100" dirty="0">
                          <a:effectLst/>
                          <a:latin typeface="Times New Roman"/>
                          <a:ea typeface="宋体"/>
                        </a:rPr>
                        <a:t>属</a:t>
                      </a:r>
                      <a:r>
                        <a:rPr lang="en-US" sz="1400" kern="100" dirty="0">
                          <a:effectLst/>
                          <a:latin typeface="Times New Roman"/>
                          <a:ea typeface="宋体"/>
                        </a:rPr>
                        <a:t>    </a:t>
                      </a:r>
                      <a:r>
                        <a:rPr lang="zh-CN" sz="1400" kern="100" dirty="0">
                          <a:effectLst/>
                          <a:latin typeface="Times New Roman"/>
                          <a:ea typeface="宋体"/>
                        </a:rPr>
                        <a:t>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访 问 权 限</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类</a:t>
                      </a:r>
                      <a:r>
                        <a:rPr lang="en-US" sz="1400" kern="100">
                          <a:effectLst/>
                          <a:latin typeface="Times New Roman"/>
                          <a:ea typeface="宋体"/>
                        </a:rPr>
                        <a:t>    </a:t>
                      </a:r>
                      <a:r>
                        <a:rPr lang="zh-CN" sz="1400" kern="100">
                          <a:effectLst/>
                          <a:latin typeface="Times New Roman"/>
                          <a:ea typeface="宋体"/>
                        </a:rPr>
                        <a:t>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描</a:t>
                      </a:r>
                      <a:r>
                        <a:rPr lang="en-US" sz="1400" kern="100">
                          <a:effectLst/>
                          <a:latin typeface="Times New Roman"/>
                          <a:ea typeface="宋体"/>
                        </a:rPr>
                        <a:t>    </a:t>
                      </a:r>
                      <a:r>
                        <a:rPr lang="zh-CN" sz="1400" kern="100">
                          <a:effectLst/>
                          <a:latin typeface="Times New Roman"/>
                          <a:ea typeface="宋体"/>
                        </a:rPr>
                        <a:t>述</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34226">
                <a:tc>
                  <a:txBody>
                    <a:bodyPr/>
                    <a:lstStyle/>
                    <a:p>
                      <a:pPr algn="just">
                        <a:lnSpc>
                          <a:spcPts val="1400"/>
                        </a:lnSpc>
                        <a:spcAft>
                          <a:spcPts val="0"/>
                        </a:spcAft>
                      </a:pPr>
                      <a:r>
                        <a:rPr lang="en-US" sz="1400" kern="100">
                          <a:effectLst/>
                          <a:latin typeface="Times New Roman"/>
                          <a:ea typeface="宋体"/>
                        </a:rPr>
                        <a:t>HelpLink</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dirty="0">
                          <a:effectLst/>
                          <a:latin typeface="Times New Roman"/>
                          <a:ea typeface="宋体"/>
                        </a:rPr>
                        <a:t>只读</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String</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获取或设置指向此异常所关联帮助文件的链接</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4226">
                <a:tc>
                  <a:txBody>
                    <a:bodyPr/>
                    <a:lstStyle/>
                    <a:p>
                      <a:pPr algn="just">
                        <a:lnSpc>
                          <a:spcPts val="1400"/>
                        </a:lnSpc>
                        <a:spcAft>
                          <a:spcPts val="0"/>
                        </a:spcAft>
                      </a:pPr>
                      <a:r>
                        <a:rPr lang="en-US" sz="1400" kern="100">
                          <a:effectLst/>
                          <a:latin typeface="Times New Roman"/>
                          <a:ea typeface="宋体"/>
                        </a:rPr>
                        <a:t>InnerException </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dirty="0">
                          <a:effectLst/>
                          <a:latin typeface="Times New Roman"/>
                          <a:ea typeface="宋体"/>
                        </a:rPr>
                        <a:t>只读</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Exception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获取导致当前异常的 </a:t>
                      </a:r>
                      <a:r>
                        <a:rPr lang="en-US" sz="1400" kern="100">
                          <a:effectLst/>
                          <a:latin typeface="Times New Roman"/>
                          <a:ea typeface="宋体"/>
                        </a:rPr>
                        <a:t>Exception </a:t>
                      </a:r>
                      <a:r>
                        <a:rPr lang="zh-CN" sz="1400" kern="100">
                          <a:effectLst/>
                          <a:latin typeface="Times New Roman"/>
                          <a:ea typeface="宋体"/>
                        </a:rPr>
                        <a:t>实例</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4226">
                <a:tc>
                  <a:txBody>
                    <a:bodyPr/>
                    <a:lstStyle/>
                    <a:p>
                      <a:pPr algn="just">
                        <a:lnSpc>
                          <a:spcPts val="1400"/>
                        </a:lnSpc>
                        <a:spcAft>
                          <a:spcPts val="0"/>
                        </a:spcAft>
                      </a:pPr>
                      <a:r>
                        <a:rPr lang="en-US" sz="1400" kern="100">
                          <a:effectLst/>
                          <a:latin typeface="Times New Roman"/>
                          <a:ea typeface="宋体"/>
                        </a:rPr>
                        <a:t>Message </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dirty="0">
                          <a:effectLst/>
                          <a:latin typeface="Times New Roman"/>
                          <a:ea typeface="宋体"/>
                        </a:rPr>
                        <a:t>只读</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String</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获取描述当前异常的消息</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4226">
                <a:tc>
                  <a:txBody>
                    <a:bodyPr/>
                    <a:lstStyle/>
                    <a:p>
                      <a:pPr algn="just">
                        <a:lnSpc>
                          <a:spcPts val="1400"/>
                        </a:lnSpc>
                        <a:spcAft>
                          <a:spcPts val="0"/>
                        </a:spcAft>
                      </a:pPr>
                      <a:r>
                        <a:rPr lang="en-US" sz="1400" kern="100">
                          <a:effectLst/>
                          <a:latin typeface="Times New Roman"/>
                          <a:ea typeface="宋体"/>
                        </a:rPr>
                        <a:t>Source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dirty="0">
                          <a:effectLst/>
                          <a:latin typeface="Times New Roman"/>
                          <a:ea typeface="宋体"/>
                        </a:rPr>
                        <a:t>读</a:t>
                      </a:r>
                      <a:r>
                        <a:rPr lang="en-US" sz="1400" kern="100" dirty="0">
                          <a:effectLst/>
                          <a:latin typeface="Times New Roman"/>
                          <a:ea typeface="宋体"/>
                        </a:rPr>
                        <a:t>/</a:t>
                      </a:r>
                      <a:r>
                        <a:rPr lang="zh-CN" sz="1400" kern="100" dirty="0">
                          <a:effectLst/>
                          <a:latin typeface="Times New Roman"/>
                          <a:ea typeface="宋体"/>
                        </a:rPr>
                        <a:t>写</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String</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获取或设置导致错误的应用程序或对象的名称</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4226">
                <a:tc>
                  <a:txBody>
                    <a:bodyPr/>
                    <a:lstStyle/>
                    <a:p>
                      <a:pPr algn="just">
                        <a:lnSpc>
                          <a:spcPts val="1400"/>
                        </a:lnSpc>
                        <a:spcAft>
                          <a:spcPts val="0"/>
                        </a:spcAft>
                      </a:pPr>
                      <a:r>
                        <a:rPr lang="en-US" sz="1400" kern="100">
                          <a:effectLst/>
                          <a:latin typeface="Times New Roman"/>
                          <a:ea typeface="宋体"/>
                        </a:rPr>
                        <a:t>StackTrace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dirty="0">
                          <a:effectLst/>
                          <a:latin typeface="Times New Roman"/>
                          <a:ea typeface="宋体"/>
                        </a:rPr>
                        <a:t>只读</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String</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获取当前异常发生所经历的方法的名称和签名</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4226">
                <a:tc>
                  <a:txBody>
                    <a:bodyPr/>
                    <a:lstStyle/>
                    <a:p>
                      <a:pPr algn="just">
                        <a:lnSpc>
                          <a:spcPts val="1400"/>
                        </a:lnSpc>
                        <a:spcAft>
                          <a:spcPts val="0"/>
                        </a:spcAft>
                      </a:pPr>
                      <a:r>
                        <a:rPr lang="en-US" sz="1400" kern="100">
                          <a:effectLst/>
                          <a:latin typeface="Times New Roman"/>
                          <a:ea typeface="宋体"/>
                        </a:rPr>
                        <a:t>TargetSite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dirty="0">
                          <a:effectLst/>
                          <a:latin typeface="Times New Roman"/>
                          <a:ea typeface="宋体"/>
                        </a:rPr>
                        <a:t>只读</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MethodBase</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dirty="0">
                          <a:effectLst/>
                          <a:latin typeface="Times New Roman"/>
                          <a:ea typeface="宋体"/>
                        </a:rPr>
                        <a:t>获取引发当前异常的方法</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41012552"/>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．异常类</a:t>
            </a:r>
          </a:p>
        </p:txBody>
      </p:sp>
      <p:sp>
        <p:nvSpPr>
          <p:cNvPr id="3" name="矩形 2"/>
          <p:cNvSpPr/>
          <p:nvPr/>
        </p:nvSpPr>
        <p:spPr>
          <a:xfrm>
            <a:off x="1247177" y="1234781"/>
            <a:ext cx="3339376" cy="369332"/>
          </a:xfrm>
          <a:prstGeom prst="rect">
            <a:avLst/>
          </a:prstGeom>
        </p:spPr>
        <p:txBody>
          <a:bodyPr wrap="none">
            <a:spAutoFit/>
          </a:bodyPr>
          <a:lstStyle/>
          <a:p>
            <a:r>
              <a:rPr lang="zh-CN" altLang="zh-CN" dirty="0"/>
              <a:t>经常使用的</a:t>
            </a:r>
            <a:r>
              <a:rPr lang="en-US" altLang="zh-CN" dirty="0"/>
              <a:t>C#</a:t>
            </a:r>
            <a:r>
              <a:rPr lang="zh-CN" altLang="zh-CN" dirty="0"/>
              <a:t>异常类见表</a:t>
            </a:r>
            <a:r>
              <a:rPr lang="en-US" altLang="zh-CN" dirty="0"/>
              <a:t>3.8</a:t>
            </a:r>
            <a:r>
              <a:rPr lang="zh-CN" altLang="zh-CN" dirty="0"/>
              <a:t>。</a:t>
            </a:r>
          </a:p>
        </p:txBody>
      </p:sp>
      <p:graphicFrame>
        <p:nvGraphicFramePr>
          <p:cNvPr id="4" name="表格 3"/>
          <p:cNvGraphicFramePr>
            <a:graphicFrameLocks noGrp="1"/>
          </p:cNvGraphicFramePr>
          <p:nvPr>
            <p:extLst>
              <p:ext uri="{D42A27DB-BD31-4B8C-83A1-F6EECF244321}">
                <p14:modId xmlns:p14="http://schemas.microsoft.com/office/powerpoint/2010/main" val="3886218090"/>
              </p:ext>
            </p:extLst>
          </p:nvPr>
        </p:nvGraphicFramePr>
        <p:xfrm>
          <a:off x="1247177" y="1814236"/>
          <a:ext cx="9516139" cy="3789123"/>
        </p:xfrm>
        <a:graphic>
          <a:graphicData uri="http://schemas.openxmlformats.org/drawingml/2006/table">
            <a:tbl>
              <a:tblPr/>
              <a:tblGrid>
                <a:gridCol w="3205035"/>
                <a:gridCol w="6311104"/>
              </a:tblGrid>
              <a:tr h="291471">
                <a:tc>
                  <a:txBody>
                    <a:bodyPr/>
                    <a:lstStyle/>
                    <a:p>
                      <a:pPr algn="ctr">
                        <a:lnSpc>
                          <a:spcPct val="100000"/>
                        </a:lnSpc>
                        <a:spcAft>
                          <a:spcPts val="0"/>
                        </a:spcAft>
                      </a:pPr>
                      <a:r>
                        <a:rPr lang="zh-CN" sz="1400" kern="100">
                          <a:effectLst/>
                          <a:latin typeface="Times New Roman"/>
                          <a:ea typeface="宋体"/>
                        </a:rPr>
                        <a:t>异</a:t>
                      </a:r>
                      <a:r>
                        <a:rPr lang="en-US" sz="1400" kern="100">
                          <a:effectLst/>
                          <a:latin typeface="Times New Roman"/>
                          <a:ea typeface="宋体"/>
                        </a:rPr>
                        <a:t>  </a:t>
                      </a:r>
                      <a:r>
                        <a:rPr lang="zh-CN" sz="1400" kern="100">
                          <a:effectLst/>
                          <a:latin typeface="Times New Roman"/>
                          <a:ea typeface="宋体"/>
                        </a:rPr>
                        <a:t>常</a:t>
                      </a:r>
                      <a:r>
                        <a:rPr lang="en-US" sz="1400" kern="100">
                          <a:effectLst/>
                          <a:latin typeface="Times New Roman"/>
                          <a:ea typeface="宋体"/>
                        </a:rPr>
                        <a:t>  </a:t>
                      </a:r>
                      <a:r>
                        <a:rPr lang="zh-CN" sz="1400" kern="100">
                          <a:effectLst/>
                          <a:latin typeface="Times New Roman"/>
                          <a:ea typeface="宋体"/>
                        </a:rPr>
                        <a:t>类</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0000"/>
                        </a:lnSpc>
                        <a:spcAft>
                          <a:spcPts val="0"/>
                        </a:spcAft>
                      </a:pPr>
                      <a:r>
                        <a:rPr lang="zh-CN" sz="1400" kern="100">
                          <a:effectLst/>
                          <a:latin typeface="Times New Roman"/>
                          <a:ea typeface="宋体"/>
                        </a:rPr>
                        <a:t>描</a:t>
                      </a:r>
                      <a:r>
                        <a:rPr lang="en-US" sz="1400" kern="100">
                          <a:effectLst/>
                          <a:latin typeface="Times New Roman"/>
                          <a:ea typeface="宋体"/>
                        </a:rPr>
                        <a:t>    </a:t>
                      </a:r>
                      <a:r>
                        <a:rPr lang="zh-CN" sz="1400" kern="100">
                          <a:effectLst/>
                          <a:latin typeface="Times New Roman"/>
                          <a:ea typeface="宋体"/>
                        </a:rPr>
                        <a:t>述</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582942">
                <a:tc>
                  <a:txBody>
                    <a:bodyPr/>
                    <a:lstStyle/>
                    <a:p>
                      <a:pPr algn="just">
                        <a:lnSpc>
                          <a:spcPct val="100000"/>
                        </a:lnSpc>
                        <a:spcAft>
                          <a:spcPts val="0"/>
                        </a:spcAft>
                      </a:pPr>
                      <a:r>
                        <a:rPr lang="en-US" sz="1400" kern="100">
                          <a:effectLst/>
                          <a:latin typeface="Times New Roman"/>
                          <a:ea typeface="宋体"/>
                        </a:rPr>
                        <a:t>System.ArithmeticException</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100000"/>
                        </a:lnSpc>
                        <a:spcAft>
                          <a:spcPts val="0"/>
                        </a:spcAft>
                      </a:pPr>
                      <a:r>
                        <a:rPr lang="zh-CN" sz="1400" kern="100">
                          <a:effectLst/>
                          <a:latin typeface="Times New Roman"/>
                          <a:ea typeface="宋体"/>
                        </a:rPr>
                        <a:t>在算术运算时发生异常（如 </a:t>
                      </a:r>
                      <a:r>
                        <a:rPr lang="en-US" sz="1400" kern="100">
                          <a:effectLst/>
                          <a:latin typeface="Times New Roman"/>
                          <a:ea typeface="宋体"/>
                        </a:rPr>
                        <a:t>System.DivideByZeroException</a:t>
                      </a:r>
                      <a:r>
                        <a:rPr lang="zh-CN" sz="1400" kern="100">
                          <a:effectLst/>
                          <a:latin typeface="Times New Roman"/>
                          <a:ea typeface="宋体"/>
                        </a:rPr>
                        <a:t>和 </a:t>
                      </a:r>
                      <a:r>
                        <a:rPr lang="en-US" sz="1400" kern="100">
                          <a:effectLst/>
                          <a:latin typeface="Times New Roman"/>
                          <a:ea typeface="宋体"/>
                        </a:rPr>
                        <a:t>System. OverflowException</a:t>
                      </a:r>
                      <a:r>
                        <a:rPr lang="zh-CN" sz="1400" kern="100">
                          <a:effectLst/>
                          <a:latin typeface="Times New Roman"/>
                          <a:ea typeface="宋体"/>
                        </a:rPr>
                        <a:t>）的基类</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2942">
                <a:tc>
                  <a:txBody>
                    <a:bodyPr/>
                    <a:lstStyle/>
                    <a:p>
                      <a:pPr algn="just">
                        <a:lnSpc>
                          <a:spcPct val="100000"/>
                        </a:lnSpc>
                        <a:spcAft>
                          <a:spcPts val="0"/>
                        </a:spcAft>
                      </a:pPr>
                      <a:r>
                        <a:rPr lang="en-US" sz="1400" kern="100">
                          <a:effectLst/>
                          <a:latin typeface="Times New Roman"/>
                          <a:ea typeface="宋体"/>
                        </a:rPr>
                        <a:t>System.ArrayTypeMismatchException</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100000"/>
                        </a:lnSpc>
                        <a:spcAft>
                          <a:spcPts val="0"/>
                        </a:spcAft>
                      </a:pPr>
                      <a:r>
                        <a:rPr lang="zh-CN" sz="1400" kern="100">
                          <a:effectLst/>
                          <a:latin typeface="Times New Roman"/>
                          <a:ea typeface="宋体"/>
                        </a:rPr>
                        <a:t>当存储一个数组时，如果由于被存储的元素与数组的实际类型不兼容而导致存储失败，则引发此异常</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1471">
                <a:tc>
                  <a:txBody>
                    <a:bodyPr/>
                    <a:lstStyle/>
                    <a:p>
                      <a:pPr algn="just">
                        <a:lnSpc>
                          <a:spcPct val="100000"/>
                        </a:lnSpc>
                        <a:spcAft>
                          <a:spcPts val="0"/>
                        </a:spcAft>
                      </a:pPr>
                      <a:r>
                        <a:rPr lang="en-US" sz="1400" kern="100">
                          <a:effectLst/>
                          <a:latin typeface="Times New Roman"/>
                          <a:ea typeface="宋体"/>
                        </a:rPr>
                        <a:t>System.DivideByZeroException</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100000"/>
                        </a:lnSpc>
                        <a:spcAft>
                          <a:spcPts val="0"/>
                        </a:spcAft>
                      </a:pPr>
                      <a:r>
                        <a:rPr lang="zh-CN" sz="1400" kern="100">
                          <a:effectLst/>
                          <a:latin typeface="Times New Roman"/>
                          <a:ea typeface="宋体"/>
                        </a:rPr>
                        <a:t>在试图用零除整数值时引发此异常</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1471">
                <a:tc>
                  <a:txBody>
                    <a:bodyPr/>
                    <a:lstStyle/>
                    <a:p>
                      <a:pPr algn="just">
                        <a:lnSpc>
                          <a:spcPct val="100000"/>
                        </a:lnSpc>
                        <a:spcAft>
                          <a:spcPts val="0"/>
                        </a:spcAft>
                      </a:pPr>
                      <a:r>
                        <a:rPr lang="en-US" sz="1400" kern="100">
                          <a:effectLst/>
                          <a:latin typeface="Times New Roman"/>
                          <a:ea typeface="宋体"/>
                        </a:rPr>
                        <a:t>System.IndexOutOfRangeException</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100000"/>
                        </a:lnSpc>
                        <a:spcAft>
                          <a:spcPts val="0"/>
                        </a:spcAft>
                      </a:pPr>
                      <a:r>
                        <a:rPr lang="zh-CN" sz="1400" kern="100">
                          <a:effectLst/>
                          <a:latin typeface="Times New Roman"/>
                          <a:ea typeface="宋体"/>
                        </a:rPr>
                        <a:t>在试图使用小于零或超出数组界限的下标索引数组时引发此异常</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1471">
                <a:tc>
                  <a:txBody>
                    <a:bodyPr/>
                    <a:lstStyle/>
                    <a:p>
                      <a:pPr algn="just">
                        <a:lnSpc>
                          <a:spcPct val="100000"/>
                        </a:lnSpc>
                        <a:spcAft>
                          <a:spcPts val="0"/>
                        </a:spcAft>
                      </a:pPr>
                      <a:r>
                        <a:rPr lang="en-US" sz="1400" kern="100">
                          <a:effectLst/>
                          <a:latin typeface="Times New Roman"/>
                          <a:ea typeface="宋体"/>
                        </a:rPr>
                        <a:t>System.InvalidCastException</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100000"/>
                        </a:lnSpc>
                        <a:spcAft>
                          <a:spcPts val="0"/>
                        </a:spcAft>
                      </a:pPr>
                      <a:r>
                        <a:rPr lang="zh-CN" sz="1400" kern="100">
                          <a:effectLst/>
                          <a:latin typeface="Times New Roman"/>
                          <a:ea typeface="宋体"/>
                        </a:rPr>
                        <a:t>当从基类型或接口到派生类型的显式转换在运行中失败时，引发此异常</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1471">
                <a:tc>
                  <a:txBody>
                    <a:bodyPr/>
                    <a:lstStyle/>
                    <a:p>
                      <a:pPr algn="just">
                        <a:lnSpc>
                          <a:spcPct val="100000"/>
                        </a:lnSpc>
                        <a:spcAft>
                          <a:spcPts val="0"/>
                        </a:spcAft>
                      </a:pPr>
                      <a:r>
                        <a:rPr lang="en-US" sz="1400" kern="100">
                          <a:effectLst/>
                          <a:latin typeface="Times New Roman"/>
                          <a:ea typeface="宋体"/>
                        </a:rPr>
                        <a:t>System.NullReferenceException</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100000"/>
                        </a:lnSpc>
                        <a:spcAft>
                          <a:spcPts val="0"/>
                        </a:spcAft>
                      </a:pPr>
                      <a:r>
                        <a:rPr lang="zh-CN" sz="1400" kern="100">
                          <a:effectLst/>
                          <a:latin typeface="Times New Roman"/>
                          <a:ea typeface="宋体"/>
                        </a:rPr>
                        <a:t>在需要使用引用对象的场合，如果使用了 </a:t>
                      </a:r>
                      <a:r>
                        <a:rPr lang="en-US" sz="1400" kern="100">
                          <a:effectLst/>
                          <a:latin typeface="Times New Roman"/>
                          <a:ea typeface="宋体"/>
                        </a:rPr>
                        <a:t>null </a:t>
                      </a:r>
                      <a:r>
                        <a:rPr lang="zh-CN" sz="1400" kern="100">
                          <a:effectLst/>
                          <a:latin typeface="Times New Roman"/>
                          <a:ea typeface="宋体"/>
                        </a:rPr>
                        <a:t>引用，则引发此异常</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1471">
                <a:tc>
                  <a:txBody>
                    <a:bodyPr/>
                    <a:lstStyle/>
                    <a:p>
                      <a:pPr algn="just">
                        <a:lnSpc>
                          <a:spcPct val="100000"/>
                        </a:lnSpc>
                        <a:spcAft>
                          <a:spcPts val="0"/>
                        </a:spcAft>
                      </a:pPr>
                      <a:r>
                        <a:rPr lang="en-US" sz="1400" kern="100">
                          <a:effectLst/>
                          <a:latin typeface="Times New Roman"/>
                          <a:ea typeface="宋体"/>
                        </a:rPr>
                        <a:t>System.OutOfMemoryException</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100000"/>
                        </a:lnSpc>
                        <a:spcAft>
                          <a:spcPts val="0"/>
                        </a:spcAft>
                      </a:pPr>
                      <a:r>
                        <a:rPr lang="zh-CN" sz="1400" kern="100">
                          <a:effectLst/>
                          <a:latin typeface="Times New Roman"/>
                          <a:ea typeface="宋体"/>
                        </a:rPr>
                        <a:t>在分配内存（通过 </a:t>
                      </a:r>
                      <a:r>
                        <a:rPr lang="en-US" sz="1400" kern="100">
                          <a:effectLst/>
                          <a:latin typeface="Times New Roman"/>
                          <a:ea typeface="宋体"/>
                        </a:rPr>
                        <a:t>new</a:t>
                      </a:r>
                      <a:r>
                        <a:rPr lang="zh-CN" sz="1400" kern="100">
                          <a:effectLst/>
                          <a:latin typeface="Times New Roman"/>
                          <a:ea typeface="宋体"/>
                        </a:rPr>
                        <a:t>）的尝试失败时引发</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1471">
                <a:tc>
                  <a:txBody>
                    <a:bodyPr/>
                    <a:lstStyle/>
                    <a:p>
                      <a:pPr algn="just">
                        <a:lnSpc>
                          <a:spcPct val="100000"/>
                        </a:lnSpc>
                        <a:spcAft>
                          <a:spcPts val="0"/>
                        </a:spcAft>
                      </a:pPr>
                      <a:r>
                        <a:rPr lang="en-US" sz="1400" kern="100">
                          <a:effectLst/>
                          <a:latin typeface="Times New Roman"/>
                          <a:ea typeface="宋体"/>
                        </a:rPr>
                        <a:t>System.OverflowException</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100000"/>
                        </a:lnSpc>
                        <a:spcAft>
                          <a:spcPts val="0"/>
                        </a:spcAft>
                      </a:pPr>
                      <a:r>
                        <a:rPr lang="zh-CN" sz="1400" kern="100">
                          <a:effectLst/>
                          <a:latin typeface="Times New Roman"/>
                          <a:ea typeface="宋体"/>
                        </a:rPr>
                        <a:t>在 </a:t>
                      </a:r>
                      <a:r>
                        <a:rPr lang="en-US" sz="1400" kern="100">
                          <a:effectLst/>
                          <a:latin typeface="Times New Roman"/>
                          <a:ea typeface="宋体"/>
                        </a:rPr>
                        <a:t>checked </a:t>
                      </a:r>
                      <a:r>
                        <a:rPr lang="zh-CN" sz="1400" kern="100">
                          <a:effectLst/>
                          <a:latin typeface="Times New Roman"/>
                          <a:ea typeface="宋体"/>
                        </a:rPr>
                        <a:t>上下文中的算术运算溢出时引发</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1471">
                <a:tc>
                  <a:txBody>
                    <a:bodyPr/>
                    <a:lstStyle/>
                    <a:p>
                      <a:pPr algn="just">
                        <a:lnSpc>
                          <a:spcPct val="100000"/>
                        </a:lnSpc>
                        <a:spcAft>
                          <a:spcPts val="0"/>
                        </a:spcAft>
                      </a:pPr>
                      <a:r>
                        <a:rPr lang="en-US" sz="1400" kern="100">
                          <a:effectLst/>
                          <a:latin typeface="Times New Roman"/>
                          <a:ea typeface="宋体"/>
                        </a:rPr>
                        <a:t>System.StackOverflowException</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100000"/>
                        </a:lnSpc>
                        <a:spcAft>
                          <a:spcPts val="0"/>
                        </a:spcAft>
                      </a:pPr>
                      <a:r>
                        <a:rPr lang="zh-CN" sz="1400" kern="100">
                          <a:effectLst/>
                          <a:latin typeface="Times New Roman"/>
                          <a:ea typeface="宋体"/>
                        </a:rPr>
                        <a:t>当堆栈中由于保存了大量挂起的方法而耗尽内存时，引发此异常</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1471">
                <a:tc>
                  <a:txBody>
                    <a:bodyPr/>
                    <a:lstStyle/>
                    <a:p>
                      <a:pPr algn="just">
                        <a:lnSpc>
                          <a:spcPct val="100000"/>
                        </a:lnSpc>
                        <a:spcAft>
                          <a:spcPts val="0"/>
                        </a:spcAft>
                      </a:pPr>
                      <a:r>
                        <a:rPr lang="en-US" sz="1400" kern="100">
                          <a:effectLst/>
                          <a:latin typeface="Times New Roman"/>
                          <a:ea typeface="宋体"/>
                        </a:rPr>
                        <a:t>System.TypeInitializationException</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ct val="100000"/>
                        </a:lnSpc>
                        <a:spcAft>
                          <a:spcPts val="0"/>
                        </a:spcAft>
                      </a:pPr>
                      <a:r>
                        <a:rPr lang="zh-CN" sz="1400" kern="100" dirty="0">
                          <a:effectLst/>
                          <a:latin typeface="Times New Roman"/>
                          <a:ea typeface="宋体"/>
                        </a:rPr>
                        <a:t>在静态构造函数引发异常并且没有可以捕捉到它的</a:t>
                      </a:r>
                      <a:r>
                        <a:rPr lang="en-US" sz="1400" kern="100" dirty="0">
                          <a:effectLst/>
                          <a:latin typeface="Times New Roman"/>
                          <a:ea typeface="宋体"/>
                        </a:rPr>
                        <a:t> catch </a:t>
                      </a:r>
                      <a:r>
                        <a:rPr lang="zh-CN" sz="1400" kern="100" dirty="0">
                          <a:effectLst/>
                          <a:latin typeface="Times New Roman"/>
                          <a:ea typeface="宋体"/>
                        </a:rPr>
                        <a:t>子句时引发</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53790857"/>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5231239" y="3393513"/>
            <a:ext cx="1871325" cy="482919"/>
          </a:xfrm>
          <a:prstGeom prst="rect">
            <a:avLst/>
          </a:prstGeom>
        </p:spPr>
        <p:txBody>
          <a:bodyPr wrap="square" lIns="144000" tIns="0" rIns="144000" bIns="0">
            <a:noAutofit/>
          </a:bodyPr>
          <a:lstStyle/>
          <a:p>
            <a:r>
              <a:rPr lang="zh-CN" altLang="zh-CN" sz="2800" b="1" dirty="0"/>
              <a:t>异常处理</a:t>
            </a:r>
          </a:p>
        </p:txBody>
      </p:sp>
      <p:sp>
        <p:nvSpPr>
          <p:cNvPr id="4" name="矩形 3"/>
          <p:cNvSpPr/>
          <p:nvPr/>
        </p:nvSpPr>
        <p:spPr>
          <a:xfrm>
            <a:off x="4571668" y="4009880"/>
            <a:ext cx="1305165"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a:t>
            </a:r>
            <a:r>
              <a:rPr lang="en-US" altLang="zh-CN" b="1" dirty="0">
                <a:solidFill>
                  <a:srgbClr val="0070C0"/>
                </a:solidFill>
              </a:rPr>
              <a:t>try</a:t>
            </a:r>
            <a:r>
              <a:rPr lang="zh-CN" altLang="zh-CN" b="1" dirty="0">
                <a:solidFill>
                  <a:srgbClr val="0070C0"/>
                </a:solidFill>
              </a:rPr>
              <a:t>语句</a:t>
            </a:r>
          </a:p>
        </p:txBody>
      </p:sp>
      <p:sp>
        <p:nvSpPr>
          <p:cNvPr id="5" name="矩形 4"/>
          <p:cNvSpPr/>
          <p:nvPr/>
        </p:nvSpPr>
        <p:spPr>
          <a:xfrm>
            <a:off x="6166553" y="4000651"/>
            <a:ext cx="1638590"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a:t>
            </a:r>
            <a:r>
              <a:rPr lang="en-US" altLang="zh-CN" b="1" dirty="0">
                <a:solidFill>
                  <a:srgbClr val="0070C0"/>
                </a:solidFill>
              </a:rPr>
              <a:t>throw</a:t>
            </a:r>
            <a:r>
              <a:rPr lang="zh-CN" altLang="zh-CN" b="1" dirty="0">
                <a:solidFill>
                  <a:srgbClr val="0070C0"/>
                </a:solidFill>
              </a:rPr>
              <a:t>语句</a:t>
            </a:r>
          </a:p>
        </p:txBody>
      </p:sp>
    </p:spTree>
    <p:extLst>
      <p:ext uri="{BB962C8B-B14F-4D97-AF65-F5344CB8AC3E}">
        <p14:creationId xmlns:p14="http://schemas.microsoft.com/office/powerpoint/2010/main" val="675938104"/>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dirty="0"/>
              <a:t>．</a:t>
            </a:r>
            <a:r>
              <a:rPr lang="en-US" altLang="zh-CN" sz="2800" b="1" dirty="0"/>
              <a:t>try</a:t>
            </a:r>
            <a:r>
              <a:rPr lang="zh-CN" altLang="zh-CN" sz="2800" b="1" dirty="0"/>
              <a:t>语句</a:t>
            </a:r>
          </a:p>
        </p:txBody>
      </p:sp>
      <p:sp>
        <p:nvSpPr>
          <p:cNvPr id="8" name="TextBox 7"/>
          <p:cNvSpPr txBox="1"/>
          <p:nvPr/>
        </p:nvSpPr>
        <p:spPr>
          <a:xfrm>
            <a:off x="946298" y="1414130"/>
            <a:ext cx="7347097" cy="646331"/>
          </a:xfrm>
          <a:prstGeom prst="rect">
            <a:avLst/>
          </a:prstGeom>
          <a:noFill/>
        </p:spPr>
        <p:txBody>
          <a:bodyPr wrap="square" rtlCol="0">
            <a:spAutoFit/>
          </a:bodyPr>
          <a:lstStyle/>
          <a:p>
            <a:r>
              <a:rPr lang="zh-CN" altLang="zh-CN" dirty="0"/>
              <a:t>【例</a:t>
            </a:r>
            <a:r>
              <a:rPr lang="en-US" altLang="zh-CN" b="1" dirty="0"/>
              <a:t>3.26</a:t>
            </a:r>
            <a:r>
              <a:rPr lang="zh-CN" altLang="zh-CN" dirty="0"/>
              <a:t>】 </a:t>
            </a:r>
            <a:r>
              <a:rPr lang="en-US" altLang="zh-CN" dirty="0">
                <a:hlinkClick r:id="rId2" action="ppaction://hlinkfile"/>
              </a:rPr>
              <a:t>try-catch-finally</a:t>
            </a:r>
            <a:r>
              <a:rPr lang="zh-CN" altLang="zh-CN" dirty="0">
                <a:hlinkClick r:id="rId2" action="ppaction://hlinkfile"/>
              </a:rPr>
              <a:t>语句块示例。</a:t>
            </a:r>
            <a:endParaRPr lang="zh-CN" altLang="zh-CN" dirty="0"/>
          </a:p>
          <a:p>
            <a:r>
              <a:rPr lang="zh-CN" altLang="zh-CN" dirty="0" smtClean="0"/>
              <a:t>程序运行</a:t>
            </a:r>
            <a:r>
              <a:rPr lang="zh-CN" altLang="zh-CN" dirty="0"/>
              <a:t>结果如图</a:t>
            </a:r>
            <a:r>
              <a:rPr lang="en-US" altLang="zh-CN" dirty="0"/>
              <a:t>3.35</a:t>
            </a:r>
            <a:r>
              <a:rPr lang="zh-CN" altLang="zh-CN" dirty="0"/>
              <a:t>所示 </a:t>
            </a:r>
            <a:endParaRPr lang="zh-CN" altLang="en-US" dirty="0"/>
          </a:p>
        </p:txBody>
      </p:sp>
      <p:pic>
        <p:nvPicPr>
          <p:cNvPr id="17415" name="图片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896" y="2251847"/>
            <a:ext cx="3963279" cy="568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946298" y="3094074"/>
            <a:ext cx="10356111" cy="1200329"/>
          </a:xfrm>
          <a:prstGeom prst="rect">
            <a:avLst/>
          </a:prstGeom>
          <a:noFill/>
        </p:spPr>
        <p:txBody>
          <a:bodyPr wrap="square" rtlCol="0">
            <a:spAutoFit/>
          </a:bodyPr>
          <a:lstStyle/>
          <a:p>
            <a:pPr indent="446088"/>
            <a:r>
              <a:rPr lang="zh-CN" altLang="zh-CN" dirty="0"/>
              <a:t>在【例</a:t>
            </a:r>
            <a:r>
              <a:rPr lang="en-US" altLang="zh-CN" dirty="0"/>
              <a:t>3.26</a:t>
            </a:r>
            <a:r>
              <a:rPr lang="zh-CN" altLang="zh-CN" dirty="0"/>
              <a:t>】代码中“</a:t>
            </a:r>
            <a:r>
              <a:rPr lang="en-US" altLang="zh-CN" dirty="0" err="1"/>
              <a:t>int</a:t>
            </a:r>
            <a:r>
              <a:rPr lang="en-US" altLang="zh-CN" dirty="0"/>
              <a:t> z=x/y</a:t>
            </a:r>
            <a:r>
              <a:rPr lang="zh-CN" altLang="zh-CN" dirty="0"/>
              <a:t>”语句将引发</a:t>
            </a:r>
            <a:r>
              <a:rPr lang="en-US" altLang="zh-CN" dirty="0" err="1"/>
              <a:t>DivideByZeroException</a:t>
            </a:r>
            <a:r>
              <a:rPr lang="zh-CN" altLang="zh-CN" dirty="0"/>
              <a:t>异常。发生异常以后，</a:t>
            </a:r>
            <a:r>
              <a:rPr lang="en-US" altLang="zh-CN" dirty="0"/>
              <a:t>try</a:t>
            </a:r>
            <a:r>
              <a:rPr lang="zh-CN" altLang="zh-CN" dirty="0"/>
              <a:t>语句块中发生异常语句后面的代码将不再执行，而是寻找与此</a:t>
            </a:r>
            <a:r>
              <a:rPr lang="en-US" altLang="zh-CN" dirty="0"/>
              <a:t> try </a:t>
            </a:r>
            <a:r>
              <a:rPr lang="zh-CN" altLang="zh-CN" dirty="0"/>
              <a:t>语句相关联的</a:t>
            </a:r>
            <a:r>
              <a:rPr lang="en-US" altLang="zh-CN" dirty="0"/>
              <a:t> catch  </a:t>
            </a:r>
            <a:r>
              <a:rPr lang="zh-CN" altLang="zh-CN" dirty="0"/>
              <a:t>语句块，并执行其中的代码。</a:t>
            </a:r>
            <a:r>
              <a:rPr lang="en-US" altLang="zh-CN" dirty="0"/>
              <a:t>finally </a:t>
            </a:r>
            <a:r>
              <a:rPr lang="zh-CN" altLang="zh-CN" dirty="0"/>
              <a:t>语句块不论有无异常发生都要执行。</a:t>
            </a:r>
            <a:r>
              <a:rPr lang="en-US" altLang="zh-CN" dirty="0"/>
              <a:t>try </a:t>
            </a:r>
            <a:r>
              <a:rPr lang="zh-CN" altLang="zh-CN" dirty="0"/>
              <a:t>语句有三种形式：</a:t>
            </a:r>
            <a:r>
              <a:rPr lang="en-US" altLang="zh-CN" dirty="0"/>
              <a:t>try-catch</a:t>
            </a:r>
            <a:r>
              <a:rPr lang="zh-CN" altLang="zh-CN" dirty="0"/>
              <a:t>、</a:t>
            </a:r>
            <a:r>
              <a:rPr lang="en-US" altLang="zh-CN" dirty="0"/>
              <a:t>try-catch-finally</a:t>
            </a:r>
            <a:r>
              <a:rPr lang="zh-CN" altLang="zh-CN" dirty="0"/>
              <a:t>、</a:t>
            </a:r>
            <a:r>
              <a:rPr lang="en-US" altLang="zh-CN" dirty="0"/>
              <a:t>try-finally</a:t>
            </a:r>
            <a:r>
              <a:rPr lang="zh-CN" altLang="zh-CN" dirty="0" smtClean="0"/>
              <a:t>。</a:t>
            </a:r>
            <a:endParaRPr lang="zh-CN" altLang="zh-CN" dirty="0"/>
          </a:p>
        </p:txBody>
      </p:sp>
    </p:spTree>
    <p:extLst>
      <p:ext uri="{BB962C8B-B14F-4D97-AF65-F5344CB8AC3E}">
        <p14:creationId xmlns:p14="http://schemas.microsoft.com/office/powerpoint/2010/main" val="2401491432"/>
      </p:ext>
    </p:extLst>
  </p:cSld>
  <p:clrMapOvr>
    <a:masterClrMapping/>
  </p:clrMapOvr>
  <mc:AlternateContent xmlns:mc="http://schemas.openxmlformats.org/markup-compatibility/2006" xmlns:p14="http://schemas.microsoft.com/office/powerpoint/2010/main">
    <mc:Choice Requires="p14">
      <p:transition spd="slow" p14:dur="16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．继承</a:t>
            </a:r>
          </a:p>
        </p:txBody>
      </p:sp>
      <p:sp>
        <p:nvSpPr>
          <p:cNvPr id="3" name="TextBox 2"/>
          <p:cNvSpPr txBox="1"/>
          <p:nvPr/>
        </p:nvSpPr>
        <p:spPr>
          <a:xfrm>
            <a:off x="2317899" y="1722474"/>
            <a:ext cx="3891516" cy="3473291"/>
          </a:xfrm>
          <a:prstGeom prst="round2DiagRect">
            <a:avLst/>
          </a:prstGeom>
          <a:noFill/>
        </p:spPr>
        <p:style>
          <a:lnRef idx="1">
            <a:schemeClr val="accent2"/>
          </a:lnRef>
          <a:fillRef idx="3">
            <a:schemeClr val="accent2"/>
          </a:fillRef>
          <a:effectRef idx="2">
            <a:schemeClr val="accent2"/>
          </a:effectRef>
          <a:fontRef idx="minor">
            <a:schemeClr val="lt1"/>
          </a:fontRef>
        </p:style>
        <p:txBody>
          <a:bodyPr wrap="square" rtlCol="0">
            <a:spAutoFit/>
          </a:bodyPr>
          <a:lstStyle/>
          <a:p>
            <a:pPr indent="446088"/>
            <a:r>
              <a:rPr lang="zh-CN" altLang="zh-CN" dirty="0">
                <a:solidFill>
                  <a:schemeClr val="tx1"/>
                </a:solidFill>
              </a:rPr>
              <a:t>目前很多编程语言已不再支持多继承，</a:t>
            </a:r>
            <a:r>
              <a:rPr lang="en-US" altLang="zh-CN" dirty="0">
                <a:solidFill>
                  <a:schemeClr val="tx1"/>
                </a:solidFill>
              </a:rPr>
              <a:t>C#</a:t>
            </a:r>
            <a:r>
              <a:rPr lang="zh-CN" altLang="zh-CN" dirty="0">
                <a:solidFill>
                  <a:schemeClr val="tx1"/>
                </a:solidFill>
              </a:rPr>
              <a:t>也对多继承的使用进行了限制，规定通过接口来实现多继承。接口可以从多个基接口继承，可以包含方法、属性、事件和索引器。一个典型的接口就是一个方法声明的列表，接口本身不提供它所定义的成员的实现，故不能被实例化，而是由实现接口的类以适当的方式定义接口中声明的方法，如图</a:t>
            </a:r>
            <a:r>
              <a:rPr lang="en-US" altLang="zh-CN" dirty="0">
                <a:solidFill>
                  <a:schemeClr val="tx1"/>
                </a:solidFill>
              </a:rPr>
              <a:t>3.6</a:t>
            </a:r>
            <a:r>
              <a:rPr lang="zh-CN" altLang="zh-CN" dirty="0">
                <a:solidFill>
                  <a:schemeClr val="tx1"/>
                </a:solidFill>
              </a:rPr>
              <a:t>所示。</a:t>
            </a:r>
            <a:endParaRPr lang="zh-CN" altLang="en-US" dirty="0">
              <a:solidFill>
                <a:schemeClr val="tx1"/>
              </a:solidFill>
            </a:endParaRPr>
          </a:p>
        </p:txBody>
      </p:sp>
      <p:pic>
        <p:nvPicPr>
          <p:cNvPr id="4098" name="Picture 2" descr="3t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07950" y="1930564"/>
            <a:ext cx="2927165" cy="3057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7903925"/>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dirty="0"/>
              <a:t>．</a:t>
            </a:r>
            <a:r>
              <a:rPr lang="en-US" altLang="zh-CN" sz="2800" b="1" dirty="0"/>
              <a:t>try</a:t>
            </a:r>
            <a:r>
              <a:rPr lang="zh-CN" altLang="zh-CN" sz="2800" b="1" dirty="0"/>
              <a:t>语句</a:t>
            </a:r>
          </a:p>
        </p:txBody>
      </p:sp>
      <p:sp>
        <p:nvSpPr>
          <p:cNvPr id="3" name="TextBox 2"/>
          <p:cNvSpPr txBox="1"/>
          <p:nvPr/>
        </p:nvSpPr>
        <p:spPr>
          <a:xfrm>
            <a:off x="871870" y="1329069"/>
            <a:ext cx="10419907" cy="3831818"/>
          </a:xfrm>
          <a:prstGeom prst="rect">
            <a:avLst/>
          </a:prstGeom>
          <a:noFill/>
        </p:spPr>
        <p:txBody>
          <a:bodyPr wrap="square" rtlCol="0">
            <a:spAutoFit/>
          </a:bodyPr>
          <a:lstStyle/>
          <a:p>
            <a:pPr indent="446088">
              <a:lnSpc>
                <a:spcPct val="150000"/>
              </a:lnSpc>
            </a:pPr>
            <a:r>
              <a:rPr lang="zh-CN" altLang="zh-CN" dirty="0"/>
              <a:t>通常情况下，将可能发生异常的多条代码放入</a:t>
            </a:r>
            <a:r>
              <a:rPr lang="en-US" altLang="zh-CN" dirty="0"/>
              <a:t> try </a:t>
            </a:r>
            <a:r>
              <a:rPr lang="zh-CN" altLang="zh-CN" dirty="0"/>
              <a:t>语句块中。一个</a:t>
            </a:r>
            <a:r>
              <a:rPr lang="en-US" altLang="zh-CN" dirty="0"/>
              <a:t> try </a:t>
            </a:r>
            <a:r>
              <a:rPr lang="zh-CN" altLang="zh-CN" dirty="0"/>
              <a:t>语句块必须有至少一个与之相关联的</a:t>
            </a:r>
            <a:r>
              <a:rPr lang="en-US" altLang="zh-CN" dirty="0"/>
              <a:t>catch</a:t>
            </a:r>
            <a:r>
              <a:rPr lang="zh-CN" altLang="zh-CN" dirty="0"/>
              <a:t>语句块或</a:t>
            </a:r>
            <a:r>
              <a:rPr lang="en-US" altLang="zh-CN" dirty="0"/>
              <a:t>finally</a:t>
            </a:r>
            <a:r>
              <a:rPr lang="zh-CN" altLang="zh-CN" dirty="0"/>
              <a:t>语句块，单独一个</a:t>
            </a:r>
            <a:r>
              <a:rPr lang="en-US" altLang="zh-CN" dirty="0"/>
              <a:t>try</a:t>
            </a:r>
            <a:r>
              <a:rPr lang="zh-CN" altLang="zh-CN" dirty="0"/>
              <a:t>语句块是没有意义的。</a:t>
            </a:r>
          </a:p>
          <a:p>
            <a:pPr indent="446088">
              <a:lnSpc>
                <a:spcPct val="150000"/>
              </a:lnSpc>
            </a:pPr>
            <a:r>
              <a:rPr lang="en-US" altLang="zh-CN" dirty="0"/>
              <a:t>catch</a:t>
            </a:r>
            <a:r>
              <a:rPr lang="zh-CN" altLang="zh-CN" dirty="0"/>
              <a:t>语句块中包含的是出现异常时要执行的代码。一个</a:t>
            </a:r>
            <a:r>
              <a:rPr lang="en-US" altLang="zh-CN" dirty="0"/>
              <a:t> try </a:t>
            </a:r>
            <a:r>
              <a:rPr lang="zh-CN" altLang="zh-CN" dirty="0"/>
              <a:t>语句块后面可以有零个以上的</a:t>
            </a:r>
            <a:r>
              <a:rPr lang="en-US" altLang="zh-CN" dirty="0"/>
              <a:t>catch</a:t>
            </a:r>
            <a:r>
              <a:rPr lang="zh-CN" altLang="zh-CN" dirty="0"/>
              <a:t>语句块。如果</a:t>
            </a:r>
            <a:r>
              <a:rPr lang="en-US" altLang="zh-CN" dirty="0"/>
              <a:t>try</a:t>
            </a:r>
            <a:r>
              <a:rPr lang="zh-CN" altLang="zh-CN" dirty="0"/>
              <a:t>语句块中没有异常，则</a:t>
            </a:r>
            <a:r>
              <a:rPr lang="en-US" altLang="zh-CN" dirty="0"/>
              <a:t>catch</a:t>
            </a:r>
            <a:r>
              <a:rPr lang="zh-CN" altLang="zh-CN" dirty="0"/>
              <a:t>语句块中代码不会被执行。</a:t>
            </a:r>
            <a:r>
              <a:rPr lang="en-US" altLang="zh-CN" dirty="0"/>
              <a:t>catch</a:t>
            </a:r>
            <a:r>
              <a:rPr lang="zh-CN" altLang="zh-CN" dirty="0"/>
              <a:t>语句后面括号内放入希望捕获的异常，如上例中</a:t>
            </a:r>
            <a:r>
              <a:rPr lang="en-US" altLang="zh-CN" dirty="0"/>
              <a:t> </a:t>
            </a:r>
            <a:r>
              <a:rPr lang="en-US" altLang="zh-CN" dirty="0" err="1"/>
              <a:t>DivideByZeroException</a:t>
            </a:r>
            <a:r>
              <a:rPr lang="zh-CN" altLang="zh-CN" dirty="0"/>
              <a:t>异常。当两个</a:t>
            </a:r>
            <a:r>
              <a:rPr lang="en-US" altLang="zh-CN" dirty="0"/>
              <a:t> catch </a:t>
            </a:r>
            <a:r>
              <a:rPr lang="zh-CN" altLang="zh-CN" dirty="0"/>
              <a:t>语句的异常类有派生关系时，要将派生的异常类的</a:t>
            </a:r>
            <a:r>
              <a:rPr lang="en-US" altLang="zh-CN" dirty="0"/>
              <a:t>catch</a:t>
            </a:r>
            <a:r>
              <a:rPr lang="zh-CN" altLang="zh-CN" dirty="0"/>
              <a:t>语句放到前面，基类的</a:t>
            </a:r>
            <a:r>
              <a:rPr lang="en-US" altLang="zh-CN" dirty="0"/>
              <a:t>catch</a:t>
            </a:r>
            <a:r>
              <a:rPr lang="zh-CN" altLang="zh-CN" dirty="0"/>
              <a:t>语句放到后面。</a:t>
            </a:r>
          </a:p>
          <a:p>
            <a:pPr indent="446088">
              <a:lnSpc>
                <a:spcPct val="150000"/>
              </a:lnSpc>
            </a:pPr>
            <a:r>
              <a:rPr lang="en-US" altLang="zh-CN" dirty="0"/>
              <a:t>finally</a:t>
            </a:r>
            <a:r>
              <a:rPr lang="zh-CN" altLang="zh-CN" dirty="0"/>
              <a:t>语句块包含了一定要执行的代码，通常是资源释放、关闭文件等代码。</a:t>
            </a:r>
          </a:p>
          <a:p>
            <a:pPr indent="446088">
              <a:lnSpc>
                <a:spcPct val="150000"/>
              </a:lnSpc>
            </a:pPr>
            <a:r>
              <a:rPr lang="zh-CN" altLang="zh-CN" dirty="0">
                <a:hlinkClick r:id="rId2" action="ppaction://hlinkfile"/>
              </a:rPr>
              <a:t>【例</a:t>
            </a:r>
            <a:r>
              <a:rPr lang="en-US" altLang="zh-CN" b="1" dirty="0">
                <a:hlinkClick r:id="rId2" action="ppaction://hlinkfile"/>
              </a:rPr>
              <a:t>3.27</a:t>
            </a:r>
            <a:r>
              <a:rPr lang="zh-CN" altLang="zh-CN" dirty="0">
                <a:hlinkClick r:id="rId2" action="ppaction://hlinkfile"/>
              </a:rPr>
              <a:t>】 多</a:t>
            </a:r>
            <a:r>
              <a:rPr lang="en-US" altLang="zh-CN" dirty="0">
                <a:hlinkClick r:id="rId2" action="ppaction://hlinkfile"/>
              </a:rPr>
              <a:t>catch</a:t>
            </a:r>
            <a:r>
              <a:rPr lang="zh-CN" altLang="zh-CN" dirty="0">
                <a:hlinkClick r:id="rId2" action="ppaction://hlinkfile"/>
              </a:rPr>
              <a:t>语句示例</a:t>
            </a:r>
            <a:r>
              <a:rPr lang="zh-CN" altLang="zh-CN" dirty="0"/>
              <a:t>。</a:t>
            </a:r>
          </a:p>
          <a:p>
            <a:pPr indent="446088">
              <a:lnSpc>
                <a:spcPct val="150000"/>
              </a:lnSpc>
            </a:pPr>
            <a:r>
              <a:rPr lang="zh-CN" altLang="zh-CN" dirty="0"/>
              <a:t>程序运行结果如图</a:t>
            </a:r>
            <a:r>
              <a:rPr lang="en-US" altLang="zh-CN" dirty="0"/>
              <a:t>3.36</a:t>
            </a:r>
            <a:r>
              <a:rPr lang="zh-CN" altLang="zh-CN" dirty="0"/>
              <a:t>所示</a:t>
            </a:r>
            <a:r>
              <a:rPr lang="zh-CN" altLang="zh-CN" dirty="0" smtClean="0"/>
              <a:t>。</a:t>
            </a:r>
            <a:endParaRPr lang="zh-CN" altLang="zh-CN" dirty="0"/>
          </a:p>
        </p:txBody>
      </p:sp>
      <p:pic>
        <p:nvPicPr>
          <p:cNvPr id="18434" name="图片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3695" y="5224049"/>
            <a:ext cx="3773672" cy="51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2063542"/>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a:t>
            </a:r>
            <a:r>
              <a:rPr lang="en-US" altLang="zh-CN" sz="2800" b="1" dirty="0"/>
              <a:t>throw</a:t>
            </a:r>
            <a:r>
              <a:rPr lang="zh-CN" altLang="zh-CN" sz="2800" b="1" dirty="0"/>
              <a:t>语句</a:t>
            </a:r>
          </a:p>
        </p:txBody>
      </p:sp>
      <p:sp>
        <p:nvSpPr>
          <p:cNvPr id="3" name="TextBox 2"/>
          <p:cNvSpPr txBox="1"/>
          <p:nvPr/>
        </p:nvSpPr>
        <p:spPr>
          <a:xfrm>
            <a:off x="914400" y="1541721"/>
            <a:ext cx="10154093" cy="1477328"/>
          </a:xfrm>
          <a:prstGeom prst="rect">
            <a:avLst/>
          </a:prstGeom>
          <a:noFill/>
        </p:spPr>
        <p:txBody>
          <a:bodyPr wrap="square" rtlCol="0">
            <a:spAutoFit/>
          </a:bodyPr>
          <a:lstStyle/>
          <a:p>
            <a:pPr indent="446088"/>
            <a:r>
              <a:rPr lang="zh-CN" altLang="zh-CN" dirty="0"/>
              <a:t>异常的发生有两种可能情况：一是代码执行过程中满足了异常条件而使程序无法正常运行；二是通过</a:t>
            </a:r>
            <a:r>
              <a:rPr lang="en-US" altLang="zh-CN" dirty="0"/>
              <a:t>throw</a:t>
            </a:r>
            <a:r>
              <a:rPr lang="zh-CN" altLang="zh-CN" dirty="0"/>
              <a:t>语句无条件抛出异常。第一种情况前面已经介绍过，第二种情况则与第一种情况完全相反，通过</a:t>
            </a:r>
            <a:r>
              <a:rPr lang="en-US" altLang="zh-CN" dirty="0"/>
              <a:t> throw </a:t>
            </a:r>
            <a:r>
              <a:rPr lang="zh-CN" altLang="zh-CN" dirty="0"/>
              <a:t>语句主动在程序中抛出异常，抛出的异常也要用</a:t>
            </a:r>
            <a:r>
              <a:rPr lang="en-US" altLang="zh-CN" dirty="0"/>
              <a:t> catch </a:t>
            </a:r>
            <a:r>
              <a:rPr lang="zh-CN" altLang="zh-CN" dirty="0"/>
              <a:t>语句捕获，否则程序运行将中断。</a:t>
            </a:r>
          </a:p>
          <a:p>
            <a:pPr indent="446088"/>
            <a:r>
              <a:rPr lang="en-US" altLang="zh-CN" dirty="0"/>
              <a:t>throw</a:t>
            </a:r>
            <a:r>
              <a:rPr lang="zh-CN" altLang="zh-CN" dirty="0"/>
              <a:t>语句用法</a:t>
            </a:r>
            <a:r>
              <a:rPr lang="zh-CN" altLang="zh-CN" dirty="0" smtClean="0"/>
              <a:t>：</a:t>
            </a:r>
            <a:endParaRPr lang="zh-CN" altLang="zh-CN" dirty="0"/>
          </a:p>
        </p:txBody>
      </p:sp>
      <p:sp>
        <p:nvSpPr>
          <p:cNvPr id="4" name="圆角矩形 3"/>
          <p:cNvSpPr/>
          <p:nvPr/>
        </p:nvSpPr>
        <p:spPr>
          <a:xfrm>
            <a:off x="1399605" y="3017645"/>
            <a:ext cx="9222321" cy="408623"/>
          </a:xfrm>
          <a:prstGeom prst="roundRect">
            <a:avLst/>
          </a:prstGeom>
          <a:solidFill>
            <a:srgbClr val="EDD0D0"/>
          </a:solidFill>
        </p:spPr>
        <p:txBody>
          <a:bodyPr wrap="square">
            <a:spAutoFit/>
          </a:bodyPr>
          <a:lstStyle/>
          <a:p>
            <a:r>
              <a:rPr lang="en-US" altLang="zh-CN" dirty="0"/>
              <a:t>throw expression</a:t>
            </a:r>
            <a:endParaRPr lang="zh-CN" altLang="zh-CN" dirty="0"/>
          </a:p>
        </p:txBody>
      </p:sp>
      <p:sp>
        <p:nvSpPr>
          <p:cNvPr id="5" name="TextBox 4"/>
          <p:cNvSpPr txBox="1"/>
          <p:nvPr/>
        </p:nvSpPr>
        <p:spPr>
          <a:xfrm>
            <a:off x="933718" y="3540642"/>
            <a:ext cx="10154093" cy="1700530"/>
          </a:xfrm>
          <a:prstGeom prst="rect">
            <a:avLst/>
          </a:prstGeom>
          <a:noFill/>
        </p:spPr>
        <p:txBody>
          <a:bodyPr wrap="square" rtlCol="0">
            <a:spAutoFit/>
          </a:bodyPr>
          <a:lstStyle/>
          <a:p>
            <a:pPr indent="446088">
              <a:lnSpc>
                <a:spcPct val="150000"/>
              </a:lnSpc>
            </a:pPr>
            <a:r>
              <a:rPr lang="en-US" altLang="zh-CN" dirty="0"/>
              <a:t>throw </a:t>
            </a:r>
            <a:r>
              <a:rPr lang="zh-CN" altLang="zh-CN" dirty="0"/>
              <a:t>语句抛出的异常表达式</a:t>
            </a:r>
            <a:r>
              <a:rPr lang="en-US" altLang="zh-CN" dirty="0"/>
              <a:t>expression </a:t>
            </a:r>
            <a:r>
              <a:rPr lang="zh-CN" altLang="zh-CN" dirty="0"/>
              <a:t>必须表示一个</a:t>
            </a:r>
            <a:r>
              <a:rPr lang="en-US" altLang="zh-CN" dirty="0"/>
              <a:t> </a:t>
            </a:r>
            <a:r>
              <a:rPr lang="en-US" altLang="zh-CN" dirty="0" err="1"/>
              <a:t>System.Exception</a:t>
            </a:r>
            <a:r>
              <a:rPr lang="en-US" altLang="zh-CN" dirty="0"/>
              <a:t> </a:t>
            </a:r>
            <a:r>
              <a:rPr lang="zh-CN" altLang="zh-CN" dirty="0"/>
              <a:t>类型或它的派生类。</a:t>
            </a:r>
            <a:r>
              <a:rPr lang="en-US" altLang="zh-CN" dirty="0"/>
              <a:t>throw</a:t>
            </a:r>
            <a:r>
              <a:rPr lang="zh-CN" altLang="zh-CN" dirty="0"/>
              <a:t>语句后也可以没有</a:t>
            </a:r>
            <a:r>
              <a:rPr lang="en-US" altLang="zh-CN" dirty="0"/>
              <a:t>expression</a:t>
            </a:r>
            <a:r>
              <a:rPr lang="zh-CN" altLang="zh-CN" dirty="0"/>
              <a:t>表达式，表示将异常再次抛出</a:t>
            </a:r>
            <a:r>
              <a:rPr lang="zh-CN" altLang="zh-CN" dirty="0" smtClean="0"/>
              <a:t>。</a:t>
            </a:r>
            <a:endParaRPr lang="en-US" altLang="zh-CN" dirty="0" smtClean="0"/>
          </a:p>
          <a:p>
            <a:pPr indent="446088">
              <a:lnSpc>
                <a:spcPct val="150000"/>
              </a:lnSpc>
            </a:pPr>
            <a:r>
              <a:rPr lang="zh-CN" altLang="zh-CN" dirty="0"/>
              <a:t>【例</a:t>
            </a:r>
            <a:r>
              <a:rPr lang="en-US" altLang="zh-CN" b="1" dirty="0"/>
              <a:t>3.28</a:t>
            </a:r>
            <a:r>
              <a:rPr lang="zh-CN" altLang="zh-CN" dirty="0"/>
              <a:t>】 </a:t>
            </a:r>
            <a:r>
              <a:rPr lang="en-US" altLang="zh-CN" dirty="0">
                <a:hlinkClick r:id="rId2" action="ppaction://hlinkfile"/>
              </a:rPr>
              <a:t>throw</a:t>
            </a:r>
            <a:r>
              <a:rPr lang="zh-CN" altLang="zh-CN" dirty="0">
                <a:hlinkClick r:id="rId2" action="ppaction://hlinkfile"/>
              </a:rPr>
              <a:t>语句抛出异常</a:t>
            </a:r>
            <a:r>
              <a:rPr lang="zh-CN" altLang="zh-CN" dirty="0" smtClean="0"/>
              <a:t>。</a:t>
            </a:r>
            <a:endParaRPr lang="zh-CN" altLang="zh-CN" dirty="0"/>
          </a:p>
          <a:p>
            <a:pPr indent="446088">
              <a:lnSpc>
                <a:spcPct val="150000"/>
              </a:lnSpc>
            </a:pPr>
            <a:r>
              <a:rPr lang="zh-CN" altLang="zh-CN" dirty="0"/>
              <a:t>程序运行结果如图</a:t>
            </a:r>
            <a:r>
              <a:rPr lang="en-US" altLang="zh-CN" dirty="0"/>
              <a:t>3.37</a:t>
            </a:r>
            <a:r>
              <a:rPr lang="zh-CN" altLang="zh-CN" dirty="0"/>
              <a:t>所示 </a:t>
            </a:r>
          </a:p>
        </p:txBody>
      </p:sp>
      <p:pic>
        <p:nvPicPr>
          <p:cNvPr id="19458" name="图片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4414" y="5251230"/>
            <a:ext cx="2316180" cy="29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0329049"/>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a:t>
            </a:r>
            <a:r>
              <a:rPr lang="en-US" altLang="zh-CN" sz="2800" b="1" dirty="0"/>
              <a:t>throw</a:t>
            </a:r>
            <a:r>
              <a:rPr lang="zh-CN" altLang="zh-CN" sz="2800" b="1" dirty="0"/>
              <a:t>语句</a:t>
            </a:r>
          </a:p>
        </p:txBody>
      </p:sp>
      <p:sp>
        <p:nvSpPr>
          <p:cNvPr id="3" name="TextBox 2"/>
          <p:cNvSpPr txBox="1"/>
          <p:nvPr/>
        </p:nvSpPr>
        <p:spPr>
          <a:xfrm>
            <a:off x="893135" y="1467293"/>
            <a:ext cx="10260418" cy="1754326"/>
          </a:xfrm>
          <a:prstGeom prst="rect">
            <a:avLst/>
          </a:prstGeom>
          <a:noFill/>
        </p:spPr>
        <p:txBody>
          <a:bodyPr wrap="square" rtlCol="0">
            <a:spAutoFit/>
          </a:bodyPr>
          <a:lstStyle/>
          <a:p>
            <a:pPr indent="446088">
              <a:lnSpc>
                <a:spcPct val="150000"/>
              </a:lnSpc>
            </a:pPr>
            <a:r>
              <a:rPr lang="en-US" altLang="zh-CN" dirty="0"/>
              <a:t>throw</a:t>
            </a:r>
            <a:r>
              <a:rPr lang="en-US" altLang="zh-CN" baseline="-25000" dirty="0"/>
              <a:t> </a:t>
            </a:r>
            <a:r>
              <a:rPr lang="zh-CN" altLang="zh-CN" dirty="0"/>
              <a:t>语句重新抛出一个新的异常</a:t>
            </a:r>
            <a:r>
              <a:rPr lang="en-US" altLang="zh-CN" baseline="-25000" dirty="0"/>
              <a:t> </a:t>
            </a:r>
            <a:r>
              <a:rPr lang="en-US" altLang="zh-CN" dirty="0"/>
              <a:t>Arithmetic Exception</a:t>
            </a:r>
            <a:r>
              <a:rPr lang="zh-CN" altLang="zh-CN" dirty="0"/>
              <a:t>，然后由</a:t>
            </a:r>
            <a:r>
              <a:rPr lang="en-US" altLang="zh-CN" dirty="0"/>
              <a:t>Main()</a:t>
            </a:r>
            <a:r>
              <a:rPr lang="zh-CN" altLang="zh-CN" dirty="0"/>
              <a:t>中的</a:t>
            </a:r>
            <a:r>
              <a:rPr lang="en-US" altLang="zh-CN" dirty="0"/>
              <a:t>catch</a:t>
            </a:r>
            <a:r>
              <a:rPr lang="zh-CN" altLang="zh-CN" dirty="0"/>
              <a:t>语句捕获。</a:t>
            </a:r>
          </a:p>
          <a:p>
            <a:pPr indent="446088">
              <a:lnSpc>
                <a:spcPct val="150000"/>
              </a:lnSpc>
            </a:pPr>
            <a:r>
              <a:rPr lang="zh-CN" altLang="zh-CN" dirty="0"/>
              <a:t>【例</a:t>
            </a:r>
            <a:r>
              <a:rPr lang="en-US" altLang="zh-CN" b="1" dirty="0"/>
              <a:t>3.29</a:t>
            </a:r>
            <a:r>
              <a:rPr lang="zh-CN" altLang="zh-CN" dirty="0"/>
              <a:t>】 </a:t>
            </a:r>
            <a:r>
              <a:rPr lang="en-US" altLang="zh-CN" dirty="0">
                <a:hlinkClick r:id="rId2" action="ppaction://hlinkfile"/>
              </a:rPr>
              <a:t>throw</a:t>
            </a:r>
            <a:r>
              <a:rPr lang="zh-CN" altLang="zh-CN" dirty="0">
                <a:hlinkClick r:id="rId2" action="ppaction://hlinkfile"/>
              </a:rPr>
              <a:t>语句异常再次抛出。</a:t>
            </a:r>
            <a:endParaRPr lang="zh-CN" altLang="zh-CN" dirty="0"/>
          </a:p>
          <a:p>
            <a:pPr indent="446088">
              <a:lnSpc>
                <a:spcPct val="150000"/>
              </a:lnSpc>
            </a:pPr>
            <a:r>
              <a:rPr lang="en-US" altLang="zh-CN" dirty="0" smtClean="0"/>
              <a:t>throw</a:t>
            </a:r>
            <a:r>
              <a:rPr lang="en-US" altLang="zh-CN" dirty="0"/>
              <a:t> </a:t>
            </a:r>
            <a:r>
              <a:rPr lang="zh-CN" altLang="zh-CN" dirty="0"/>
              <a:t>语句将</a:t>
            </a:r>
            <a:r>
              <a:rPr lang="en-US" altLang="zh-CN" dirty="0"/>
              <a:t> </a:t>
            </a:r>
            <a:r>
              <a:rPr lang="en-US" altLang="zh-CN" dirty="0" err="1"/>
              <a:t>Div</a:t>
            </a:r>
            <a:r>
              <a:rPr lang="en-US" altLang="zh-CN" dirty="0"/>
              <a:t>()</a:t>
            </a:r>
            <a:r>
              <a:rPr lang="zh-CN" altLang="zh-CN" dirty="0"/>
              <a:t>方法中的</a:t>
            </a:r>
            <a:r>
              <a:rPr lang="en-US" altLang="zh-CN" baseline="-25000" dirty="0"/>
              <a:t> </a:t>
            </a:r>
            <a:r>
              <a:rPr lang="en-US" altLang="zh-CN" dirty="0" err="1"/>
              <a:t>DivideByZeroException</a:t>
            </a:r>
            <a:r>
              <a:rPr lang="zh-CN" altLang="zh-CN" dirty="0"/>
              <a:t>再次抛出，由</a:t>
            </a:r>
            <a:r>
              <a:rPr lang="en-US" altLang="zh-CN" baseline="-25000" dirty="0"/>
              <a:t> </a:t>
            </a:r>
            <a:r>
              <a:rPr lang="en-US" altLang="zh-CN" dirty="0"/>
              <a:t>Main()</a:t>
            </a:r>
            <a:r>
              <a:rPr lang="zh-CN" altLang="zh-CN" dirty="0"/>
              <a:t>中的</a:t>
            </a:r>
            <a:r>
              <a:rPr lang="en-US" altLang="zh-CN" baseline="-25000" dirty="0"/>
              <a:t> </a:t>
            </a:r>
            <a:r>
              <a:rPr lang="en-US" altLang="zh-CN" dirty="0"/>
              <a:t>catch</a:t>
            </a:r>
            <a:r>
              <a:rPr lang="en-US" altLang="zh-CN" baseline="-25000" dirty="0"/>
              <a:t> </a:t>
            </a:r>
            <a:r>
              <a:rPr lang="zh-CN" altLang="zh-CN" dirty="0"/>
              <a:t>语句捕获它。程序运行结果如图</a:t>
            </a:r>
            <a:r>
              <a:rPr lang="en-US" altLang="zh-CN" dirty="0"/>
              <a:t>3.38</a:t>
            </a:r>
            <a:r>
              <a:rPr lang="zh-CN" altLang="zh-CN" dirty="0"/>
              <a:t>所示。 </a:t>
            </a:r>
            <a:endParaRPr lang="zh-CN" altLang="en-US" dirty="0"/>
          </a:p>
        </p:txBody>
      </p:sp>
      <p:pic>
        <p:nvPicPr>
          <p:cNvPr id="20482" name="图片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110" y="3296045"/>
            <a:ext cx="2335071" cy="350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871865" y="3796399"/>
            <a:ext cx="10196623" cy="1338828"/>
          </a:xfrm>
          <a:prstGeom prst="rect">
            <a:avLst/>
          </a:prstGeom>
        </p:spPr>
        <p:txBody>
          <a:bodyPr wrap="square">
            <a:spAutoFit/>
          </a:bodyPr>
          <a:lstStyle/>
          <a:p>
            <a:pPr indent="446088">
              <a:lnSpc>
                <a:spcPct val="150000"/>
              </a:lnSpc>
            </a:pPr>
            <a:r>
              <a:rPr lang="zh-CN" altLang="zh-CN" dirty="0"/>
              <a:t>【例</a:t>
            </a:r>
            <a:r>
              <a:rPr lang="en-US" altLang="zh-CN" b="1" dirty="0"/>
              <a:t>3.30</a:t>
            </a:r>
            <a:r>
              <a:rPr lang="zh-CN" altLang="zh-CN" dirty="0"/>
              <a:t>】 </a:t>
            </a:r>
            <a:r>
              <a:rPr lang="zh-CN" altLang="zh-CN" dirty="0">
                <a:hlinkClick r:id="rId4" action="ppaction://hlinkfile"/>
              </a:rPr>
              <a:t>异常处理综合举例。</a:t>
            </a:r>
            <a:endParaRPr lang="zh-CN" altLang="zh-CN" dirty="0"/>
          </a:p>
          <a:p>
            <a:pPr indent="446088">
              <a:lnSpc>
                <a:spcPct val="150000"/>
              </a:lnSpc>
            </a:pPr>
            <a:r>
              <a:rPr lang="zh-CN" altLang="zh-CN" dirty="0"/>
              <a:t>如果输入数不在</a:t>
            </a:r>
            <a:r>
              <a:rPr lang="en-US" altLang="zh-CN" dirty="0"/>
              <a:t>0</a:t>
            </a:r>
            <a:r>
              <a:rPr lang="zh-CN" altLang="zh-CN" dirty="0"/>
              <a:t>～</a:t>
            </a:r>
            <a:r>
              <a:rPr lang="en-US" altLang="zh-CN" dirty="0"/>
              <a:t>5</a:t>
            </a:r>
            <a:r>
              <a:rPr lang="zh-CN" altLang="zh-CN" dirty="0"/>
              <a:t>之间，将引发</a:t>
            </a:r>
            <a:r>
              <a:rPr lang="en-US" altLang="zh-CN" dirty="0" err="1"/>
              <a:t>IndexOutOfRangeException</a:t>
            </a:r>
            <a:r>
              <a:rPr lang="zh-CN" altLang="zh-CN" dirty="0"/>
              <a:t>异常，由第一个</a:t>
            </a:r>
            <a:r>
              <a:rPr lang="en-US" altLang="zh-CN" dirty="0"/>
              <a:t>catch</a:t>
            </a:r>
            <a:r>
              <a:rPr lang="zh-CN" altLang="zh-CN" dirty="0"/>
              <a:t>语句捕获。比如在运行程序时输入</a:t>
            </a:r>
            <a:r>
              <a:rPr lang="en-US" altLang="zh-CN" dirty="0"/>
              <a:t>6</a:t>
            </a:r>
            <a:r>
              <a:rPr lang="zh-CN" altLang="zh-CN" dirty="0"/>
              <a:t>，结果如图</a:t>
            </a:r>
            <a:r>
              <a:rPr lang="en-US" altLang="zh-CN" dirty="0"/>
              <a:t>3.39</a:t>
            </a:r>
            <a:r>
              <a:rPr lang="zh-CN" altLang="zh-CN" dirty="0"/>
              <a:t>所示。</a:t>
            </a:r>
          </a:p>
        </p:txBody>
      </p:sp>
      <p:pic>
        <p:nvPicPr>
          <p:cNvPr id="20483" name="图片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2110" y="5198388"/>
            <a:ext cx="5285780" cy="596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0344311"/>
      </p:ext>
    </p:extLst>
  </p:cSld>
  <p:clrMapOvr>
    <a:masterClrMapping/>
  </p:clrMapOvr>
  <mc:AlternateContent xmlns:mc="http://schemas.openxmlformats.org/markup-compatibility/2006" xmlns:p14="http://schemas.microsoft.com/office/powerpoint/2010/main">
    <mc:Choice Requires="p14">
      <p:transition spd="slow" p14:dur="800" advClick="0" advTm="0">
        <p14:flythroug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BAD49515-C54E-40A8-934E-0FE6E8DEECDE"/>
  <p:tag name="ISPRING_SCORM_RATE_SLIDES" val="1"/>
  <p:tag name="ISPRINGONLINEFOLDERID" val="0"/>
  <p:tag name="ISPRINGONLINEFOLDERPATH" val="内容列表"/>
  <p:tag name="ISPRINGCLOUDFOLDERID" val="0"/>
  <p:tag name="ISPRINGCLOUDFOLDERPATH" val="资源库"/>
  <p:tag name="ISPRING_PLAYERS_CUSTOMIZATION" val="UEsDBBQAAgAIADmNqko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5japKJGX/Cx0DAAA2DAAAJwAAAHVuaXZlcnNhbC9mbGFzaF9wdWJsaXNoaW5nX3NldHRpbmdzLnhtbNVW3W7aMBS+5yksT70sabt261CgqgpoVVtAhWnrVWViQ6z6J4ttKL3a0+zB9iQ7joGC2nXpD9ImFBEfn/OdX39xfHQrBZqw3HCt6ni3uoMRU4mmXI3r+MugvX2IkbFEUSK0YnWsNEZHjUqcuaHgJu0za0HVIIBRppbZOk6tzWpRNJ1Oq9xkud/VwlnAN9VEyyjLmWHKsjzKBJnBn51lzOA5QgkAeKRWc7NGpYJQHJAuNHWCIU4hcsV9UkS0BTEpjoLakCQ341w7RU+00DnKx8M6fnd47H8LnQDV5JIpXxPTAKEX2xqhlPsoiOjzO4ZSxscphLu3j9GUU5sWr5HXj6OHKAV2SJ14lBMNNVB2Di+ZJZRYEpbBn2W31iwEQURnikieDGAH+fzruDm4/nzVa12en3bOrgfd7vngtBeCKGyidZw4WncUQ0Da5Qlb+omJtSRJIW6wGRFhWBytihZqI63WgvNrNNQCal9YwRjJIaMdItlKN/o3XLVBcxejESQiZnV8nHMiMOKWCJ4sjY0bGstt0fX2qiYCLBhPhi76+N59qE6Sktyw1bAWO8bXPGl81U5QNNMOCX7DkNUI8ncS3lKGVpuDRrmWhRTGxyIjOHiccDZl9Kio6RzwT46uwIV0YAmzmglmg4fvjt+hIRvpHHAZmcBkg5ybgF99FnBGjLkHJYsYt/rnp83W9Wmn2fq25RMkdEJU8kxwaDiTmd0IPpkhpe3CDsqREGdY0RTKabFXJrfqy9tguHQitPmtm7ECvcGWbMbLcxrz1whKu03JpDiI/nAV0HAEObQkYMJGAnTBlWNlAROikFZihkgCtGb8sZ5w7QxIwgEO0OblEQZ7xFWxGgO1gcecsrwU5M7u3vv9gw8fDz/VqtGvHz+3nzSaE35PEO8uMP7Jk5S/pP2HbBhHnqUfJ22bu3+Ts69a/TJl7XTLaHXPymhdho9Cb+WDUCoEIJFxOBRAI4JLbhl9y5F4QVtf9S0OM7GZtm4w59eM8n+Tclgtr3Vr97g4evSi6XckV1xCITyFLW+njYP9HbgZPrpVqQDa+l2/UfkNUEsDBBQAAgAIADmNqkqJxK+4sgIAAFUKAAAhAAAAdW5pdmVyc2FsL2ZsYXNoX3NraW5fc2V0dGluZ3MueG1slVZtb9sgEP6+XxFl3+vuNZ1EI7VpJlXq1mqt+h3bFxsFgwU4Xf79OMAxTuzGy6lSeO55uOO4IyV6y8Tyw2xGMsmlegZjmCg0Ii02Y/n1PG2MkeIik8KAMBdCqory+fLjT/chiWOeU8kdqKmaDc2gC7NwnymSEOPbAm1MkMmqpmL/IAt5kdJsWyjZiPxsauW+BsWZ2Frm5Y/Faj0agDNt7g1UvZzWV2jTJLUCrQFT+r5GO6viNAXeRrp0n4maLtT7pz+S7ZhmxsluPqGNyWpaQL/IVzdo43xhd+/fygLtfYGBv8ZSv3xGG6VyugfV3/zuK9qoQtZN/T89UitZYEH7mvcv8aDhkuZ2/DCrS7SzAjwQBjp7C6E87qx3ESl8jeee4LgqyZ+wrkcPAl56ymG5oVwDSdqld+pSvj02xg7IgRBDHenJZv1EGw1Lo5rA6rCO9wfemMgjUgA6xqvkTQUrn3BE7OMdf7W6dW9FnN8BixJUsAtglGEHdszftq4nzAjsmM+c5fAo+P6EfuzxmvaOb2m4zaj8XturvvWCoHbZ1qtdtV6M9ICTq6PQAWg5lcxhqTGdF1YB3hpJHOZTSk5yIoLuWEENk+IX8tK9O4wmyZEjtNpwYxHDDIehfnM52lc6vi+3ntCO/lehO5xfz4x9xK/n1BialZX9VdLzWdDZKbGFmSfDCnwmLR3UvdjISONij4kqqragXqTkU8MIaUBP3V760RqjkySqAUmGq0zCJkPlF02VglrbW2PQtk0f87ySFSW3f+aVwRvkfcGI0ytNabcTlB26MgJCCwBVWdn2rF94T9VwwzjsoJ38CHAHHjsZ0bZHx9rtxjzAxsQNF5BJHRkeiq5TYl7fMSB4tXkNK7xnQtcbmmp3tN7gn3uW29cMmy8meSA0U29r6z8togXx38l/UEsDBBQAAgAIADmNqkpGdqD88gIAAEcLAAAmAAAAdW5pdmVyc2FsL2h0bWxfcHVibGlzaGluZ19zZXR0aW5ncy54bWzNVt1O2zAUvu9TWJ64pAHGNlalRYiCQGO0op02rtBp7DYWjp3ZTku52tPswfYkO47b0grWBUSnqYoaH5/znT+fL44P7zJJxtxYoVWT7tZ3KOEq0UyoUZN+6Z9uH1BiHSgGUivepEpTctiqxXkxkMKmPe4cqlqCMMo2ctekqXN5I4omk0ld2Nz4XS0Lh/i2nugsyg23XDluolzCFP/cNOeWzhAqAOCTaTUza9VqhMQB6bNmheREMIxcCZ8UyDOXSRoFrQEktyOjC8WOtdSGmNGgSd8cHPnfXCcgtUXGlS+JbaHQi10DGBM+CJA9cc9JysUoxWj39imZCObS8jXy+nH0GKXEDpmDRznWWALlZvAZd8DAQVgGf47fOTsXBBGbKshE0scd4tNv0nb/5uy6e3J1cX756abf6Vz0z7shiNImWsWJo1VHMQakC5PwhZ8YnIMkxbjRZgjS8jhaFs3VhlqtBOfXZKAllr60omSIkcppkx4ZAZIS4UCKZLHrwIy4OxUSc/C2u/WhcvQBMOSbpGAsX3Y037G+iknrqy4kI1NdECluOXGaYEZFhm8pJ8vlJkOjs1IqwTpipWCcjAWfcHZYVmkG+CdH1+giK9ASD18uuQsevhfingz4UBvE5TDGo4pyYQN+/VnAOVj7AArzGLd6F+ftk5vzy/bJty2fILAxqOSZ4NhCnuVuI/gwJUq7uR2WI4HC8rIpTLByr0pu9Ze3wYqskKHNr92MJegNtmQzXp7TmL9GUNltCuNyEP1wldA4ggJbEjBxI8FxF6rgVQETUEQrOSWQIFFZP9ZjoQuLkjDAAdq+PMJgT4QqVyP8cqBHw7ipBLmzu/d2/937DwcfG/Xo14+f22uNZhTeleDdBQ4/XkviCyJ/zIZx5LnzaRp2pvhXLHx90qtSqMtOFa3OpypaV4Hmu0sUXykEpIVROOZIDFJkwnH2mk1+QaPWfy9DG1+pURvMYu1x+3+TCKvF9WjlPhRHT17Yaihfvfy2ar8BUEsDBBQAAgAIADmNqkpF+P6SmAEAAB8GAAAfAAAAdW5pdmVyc2FsL2h0bWxfc2tpbl9zZXR0aW5ncy5qc42UTW/CMAyG7/yKKrtOiH122w0NJk3iMGncph3SYkpFmlRJ2tEh/vvq8NEmTQfxhb48fR27sreDoD4kJsFLsDW/zfOH/Ww0QE3LAq5tnfXoGepEsXQB8zQDlnIgDlIeXz3Ju4bwGRNuTKPqE21Vy48I/GdJmWrjucdCejTl0Uqf4Y8H3PjAX6u0Q1n7klp9jgqtBR/GgmvgesiFzKhhyNWbOe0KHViUIM+gSxqDZRqa00c2jg8hRpuLRZZTXs1EIoYRjdeJFAVf9OVfVTnI+ouv98DoOXydWnYsVfpdQ+Ymnj5h9JO5BKXgkPdxiuGFGY2AtXxH5vyDWsbdghy6TFWqj/T4BqNN5zSBTpeexhg2xmuvTjdDjC6nYaP3xN0thkUwWoHsWE3uMSxQ5EV+wQfMpUiwIx202/MTygRdpDw5pB5heDm8LNr2da8p1Fx/QqwREs4IrTwTmfVtjgvGXnsHVzlZZ76ZZz6R+8T+ZeWKzRay7qPdRYLPXwGhWtN4ldX7oV6OdSOoXIOcC8HqAr7PXdXNNdj9AVBLAwQUAAIACAA5japK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A5japKDNK2rG4AAABuAAAAHAAAAHVuaXZlcnNhbC9sb2NhbF9zZXR0aW5ncy54bWyzsa/IzVEoSy0qzszPs1Uy1DNQUkjNS85PycxLt1UKDXHTtVBSKC5JzEtJzMnPS7VVystXUrC347LJyU9OzAlOLSkBKixWKMhJrEwtCknNBTJKUv0Sc4Eqn7aueNm8QkFX4cn+dc+m7FTSt+MCAF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A5japKNdvZrWgBAADzAgAAKQAAAHVuaXZlcnNhbC9za2luX2N1c3RvbWl6YXRpb25fc2V0dGluZ3MueG1sjVLbahsxEH3PV4j8gCWNbgtbg67FkIdCE/K89aphiaMtK4WEoo+vNq1x3Lq0mqeZc+YMMzp9fpySfc5lfpq+D2Wa0+dYypQe8vYKoX4/H+bl0xJzLHlzqtxPaZxfdunrvNZaNZchjcMy2hXNW4zC20NKauVUy5hhFEnmqVfIeW4b1oHrwDbMUWL7zW8SP3WXuI+pXFbtN2fonw27lONSdmmMr1s4Z7+Hzjf4uAzj1Hh5K9ga9Ti1OrYGYoRL7ivVACCQ5Y44XKXspCbIY8YxVKMoUECEc9KJSiTl0LLQiabCfCcQk4xRV6mnrRtpbRy1VUJHiG7TvOpsDcFIjBEhBJirXEAwGDU2NA0Naj0gODAgqjaaKEDBBhNY9c4Ly5GiXmBcmTGA8em4p+3en+tU/e91juf8h+DFL7iIrt7aXDBXv39elka+jU/fDkOJ6MuQ4278cB3ubm6uf3nyzb9HxmrUtvFfff0DUEsDBBQAAgAIADmNqkrRO6BVfQEAAGUXAAAXAAAAdW5pdmVyc2FsL3VuaXZlcnNhbC5wbmfrDPBz5+WS4mJgYOD19HAJYmBg6WFgYM7nYAOK7Fd05AVSjMVB7k4M687JvARyWNIdfR0ZGDb2c/9JZAXyOQs8IosZGPgOgzDj8fwVKQwMYr88XRxDKuLe3jZctTpAwi3wuf0+E7MwpSWcSwSDft7jfHJv90HBI18Prvr3mMXMQrZ+2/vfG9e93qhz+vbbMmagmQ+4a3+dz3BczPn3rr/BrW1vvyQDBRn23c9wnr+3+eLjjxa1HED+gdIety98buuvv/7CCJK/bhx10eRfsLU1E5BTYLtY1PezzXw5kNSOeRe7lm1mBitSlQCJCDQJgniKo5xRzihnlDPKGeWMckY5o5xRzihnlDPKGeWMckY5o5xRzihnlDPKGRYcw7Ofa6pAjAdVbtqzrpXa2sLHin/vQxorfvx/W651LQN0kNnkG59b8vfff78ogkTu529ZeL6u6eKNzz9tpqVa/gUNRTe8N466kOG037qvPj5oxSfV7wxJIKWern4u65wSmgBQSwMEFAACAAgAOY2qSiGCv4RKAAAAawAAABsAAAB1bml2ZXJzYWwvdW5pdmVyc2FsLnBuZy54bWyzsa/IzVEoSy0qzszPs1Uy1DNQsrfj5bIpKEoty0wtV6gAigEFIUBJoRLINUJwyzNTSjJAKkwMEIIZqZnpGSW2ShampnBBfaCZAFBLAQIAABQAAgAIADmNqkoVDq0oZAQAAAcRAAAdAAAAAAAAAAEAAAAAAAAAAAB1bml2ZXJzYWwvY29tbW9uX21lc3NhZ2VzLmxuZ1BLAQIAABQAAgAIADmNqkokZf8LHQMAADYMAAAnAAAAAAAAAAEAAAAAAJ8EAAB1bml2ZXJzYWwvZmxhc2hfcHVibGlzaGluZ19zZXR0aW5ncy54bWxQSwECAAAUAAIACAA5japKicSvuLICAABVCgAAIQAAAAAAAAABAAAAAAABCAAAdW5pdmVyc2FsL2ZsYXNoX3NraW5fc2V0dGluZ3MueG1sUEsBAgAAFAACAAgAOY2qSkZ2oPzyAgAARwsAACYAAAAAAAAAAQAAAAAA8goAAHVuaXZlcnNhbC9odG1sX3B1Ymxpc2hpbmdfc2V0dGluZ3MueG1sUEsBAgAAFAACAAgAOY2qSkX4/pKYAQAAHwYAAB8AAAAAAAAAAQAAAAAAKA4AAHVuaXZlcnNhbC9odG1sX3NraW5fc2V0dGluZ3MuanNQSwECAAAUAAIACAA5japKPTwv0cEAAADlAQAAGgAAAAAAAAABAAAAAAD9DwAAdW5pdmVyc2FsL2kxOG5fcHJlc2V0cy54bWxQSwECAAAUAAIACAA5japKDNK2rG4AAABuAAAAHAAAAAAAAAABAAAAAAD2EAAAdW5pdmVyc2FsL2xvY2FsX3NldHRpbmdzLnhtbFBLAQIAABQAAgAIAESUV0cjtE77+wIAALAIAAAUAAAAAAAAAAEAAAAAAJ4RAAB1bml2ZXJzYWwvcGxheWVyLnhtbFBLAQIAABQAAgAIADmNqko129mtaAEAAPMCAAApAAAAAAAAAAEAAAAAAMsUAAB1bml2ZXJzYWwvc2tpbl9jdXN0b21pemF0aW9uX3NldHRpbmdzLnhtbFBLAQIAABQAAgAIADmNqkrRO6BVfQEAAGUXAAAXAAAAAAAAAAAAAAAAAHoWAAB1bml2ZXJzYWwvdW5pdmVyc2FsLnBuZ1BLAQIAABQAAgAIADmNqkohgr+ESgAAAGsAAAAbAAAAAAAAAAEAAAAAACwYAAB1bml2ZXJzYWwvdW5pdmVyc2FsLnBuZy54bWxQSwUGAAAAAAsACwBJAwAArxgAAAAA"/>
  <p:tag name="ISPRING_PRESENTATION_TITLE" val="木纹小清新通用模板"/>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Office 主题​​">
  <a:themeElements>
    <a:clrScheme name="自定义 74">
      <a:dk1>
        <a:srgbClr val="000000"/>
      </a:dk1>
      <a:lt1>
        <a:srgbClr val="FFFFFF"/>
      </a:lt1>
      <a:dk2>
        <a:srgbClr val="778495"/>
      </a:dk2>
      <a:lt2>
        <a:srgbClr val="F0F0F0"/>
      </a:lt2>
      <a:accent1>
        <a:srgbClr val="006382"/>
      </a:accent1>
      <a:accent2>
        <a:srgbClr val="1F8A70"/>
      </a:accent2>
      <a:accent3>
        <a:srgbClr val="BEDB39"/>
      </a:accent3>
      <a:accent4>
        <a:srgbClr val="FFE11A"/>
      </a:accent4>
      <a:accent5>
        <a:srgbClr val="FD7400"/>
      </a:accent5>
      <a:accent6>
        <a:srgbClr val="0070C0"/>
      </a:accent6>
      <a:hlink>
        <a:srgbClr val="C00000"/>
      </a:hlink>
      <a:folHlink>
        <a:srgbClr val="BFBFBF"/>
      </a:folHlink>
    </a:clrScheme>
    <a:fontScheme name="temp">
      <a:majorFont>
        <a:latin typeface="Arial"/>
        <a:ea typeface="方正启体简体"/>
        <a:cs typeface=""/>
      </a:majorFont>
      <a:minorFont>
        <a:latin typeface="Arial"/>
        <a:ea typeface="方正启体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2117</TotalTime>
  <Words>6043</Words>
  <Application>Microsoft Office PowerPoint</Application>
  <PresentationFormat>自定义</PresentationFormat>
  <Paragraphs>742</Paragraphs>
  <Slides>92</Slides>
  <Notes>26</Notes>
  <HiddenSlides>0</HiddenSlides>
  <MMClips>6</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92</vt:i4>
      </vt:variant>
    </vt:vector>
  </HeadingPairs>
  <TitlesOfParts>
    <vt:vector size="94" baseType="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木纹小清新通用模板</dc:title>
  <dc:creator>李佳宇</dc:creator>
  <cp:lastModifiedBy>User</cp:lastModifiedBy>
  <cp:revision>476</cp:revision>
  <dcterms:created xsi:type="dcterms:W3CDTF">2017-05-12T01:42:55Z</dcterms:created>
  <dcterms:modified xsi:type="dcterms:W3CDTF">2018-04-04T07:14:05Z</dcterms:modified>
</cp:coreProperties>
</file>